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3"/>
  </p:notesMasterIdLst>
  <p:handoutMasterIdLst>
    <p:handoutMasterId r:id="rId24"/>
  </p:handoutMasterIdLst>
  <p:sldIdLst>
    <p:sldId id="257" r:id="rId2"/>
    <p:sldId id="271" r:id="rId3"/>
    <p:sldId id="268" r:id="rId4"/>
    <p:sldId id="262" r:id="rId5"/>
    <p:sldId id="261" r:id="rId6"/>
    <p:sldId id="396" r:id="rId7"/>
    <p:sldId id="411" r:id="rId8"/>
    <p:sldId id="420" r:id="rId9"/>
    <p:sldId id="397" r:id="rId10"/>
    <p:sldId id="399" r:id="rId11"/>
    <p:sldId id="419" r:id="rId12"/>
    <p:sldId id="401" r:id="rId13"/>
    <p:sldId id="402" r:id="rId14"/>
    <p:sldId id="414" r:id="rId15"/>
    <p:sldId id="418" r:id="rId16"/>
    <p:sldId id="412" r:id="rId17"/>
    <p:sldId id="413" r:id="rId18"/>
    <p:sldId id="367" r:id="rId19"/>
    <p:sldId id="417" r:id="rId20"/>
    <p:sldId id="368" r:id="rId21"/>
    <p:sldId id="361" r:id="rId22"/>
  </p:sldIdLst>
  <p:sldSz cx="9144000" cy="6858000" type="screen4x3"/>
  <p:notesSz cx="6997700" cy="9271000"/>
  <p:defaultTextStyle>
    <a:defPPr>
      <a:defRPr lang="en-CA"/>
    </a:defPPr>
    <a:lvl1pPr algn="l" rtl="0" fontAlgn="base">
      <a:spcBef>
        <a:spcPct val="0"/>
      </a:spcBef>
      <a:spcAft>
        <a:spcPct val="0"/>
      </a:spcAft>
      <a:defRPr kern="1200">
        <a:solidFill>
          <a:srgbClr val="FF0000"/>
        </a:solidFill>
        <a:latin typeface="Arial" charset="0"/>
        <a:ea typeface="+mn-ea"/>
        <a:cs typeface="+mn-cs"/>
      </a:defRPr>
    </a:lvl1pPr>
    <a:lvl2pPr marL="457200" algn="l" rtl="0" fontAlgn="base">
      <a:spcBef>
        <a:spcPct val="0"/>
      </a:spcBef>
      <a:spcAft>
        <a:spcPct val="0"/>
      </a:spcAft>
      <a:defRPr kern="1200">
        <a:solidFill>
          <a:srgbClr val="FF0000"/>
        </a:solidFill>
        <a:latin typeface="Arial" charset="0"/>
        <a:ea typeface="+mn-ea"/>
        <a:cs typeface="+mn-cs"/>
      </a:defRPr>
    </a:lvl2pPr>
    <a:lvl3pPr marL="914400" algn="l" rtl="0" fontAlgn="base">
      <a:spcBef>
        <a:spcPct val="0"/>
      </a:spcBef>
      <a:spcAft>
        <a:spcPct val="0"/>
      </a:spcAft>
      <a:defRPr kern="1200">
        <a:solidFill>
          <a:srgbClr val="FF0000"/>
        </a:solidFill>
        <a:latin typeface="Arial" charset="0"/>
        <a:ea typeface="+mn-ea"/>
        <a:cs typeface="+mn-cs"/>
      </a:defRPr>
    </a:lvl3pPr>
    <a:lvl4pPr marL="1371600" algn="l" rtl="0" fontAlgn="base">
      <a:spcBef>
        <a:spcPct val="0"/>
      </a:spcBef>
      <a:spcAft>
        <a:spcPct val="0"/>
      </a:spcAft>
      <a:defRPr kern="1200">
        <a:solidFill>
          <a:srgbClr val="FF0000"/>
        </a:solidFill>
        <a:latin typeface="Arial" charset="0"/>
        <a:ea typeface="+mn-ea"/>
        <a:cs typeface="+mn-cs"/>
      </a:defRPr>
    </a:lvl4pPr>
    <a:lvl5pPr marL="1828800" algn="l" rtl="0" fontAlgn="base">
      <a:spcBef>
        <a:spcPct val="0"/>
      </a:spcBef>
      <a:spcAft>
        <a:spcPct val="0"/>
      </a:spcAft>
      <a:defRPr kern="1200">
        <a:solidFill>
          <a:srgbClr val="FF0000"/>
        </a:solidFill>
        <a:latin typeface="Arial" charset="0"/>
        <a:ea typeface="+mn-ea"/>
        <a:cs typeface="+mn-cs"/>
      </a:defRPr>
    </a:lvl5pPr>
    <a:lvl6pPr marL="2286000" algn="l" defTabSz="914400" rtl="0" eaLnBrk="1" latinLnBrk="0" hangingPunct="1">
      <a:defRPr kern="1200">
        <a:solidFill>
          <a:srgbClr val="FF0000"/>
        </a:solidFill>
        <a:latin typeface="Arial" charset="0"/>
        <a:ea typeface="+mn-ea"/>
        <a:cs typeface="+mn-cs"/>
      </a:defRPr>
    </a:lvl6pPr>
    <a:lvl7pPr marL="2743200" algn="l" defTabSz="914400" rtl="0" eaLnBrk="1" latinLnBrk="0" hangingPunct="1">
      <a:defRPr kern="1200">
        <a:solidFill>
          <a:srgbClr val="FF0000"/>
        </a:solidFill>
        <a:latin typeface="Arial" charset="0"/>
        <a:ea typeface="+mn-ea"/>
        <a:cs typeface="+mn-cs"/>
      </a:defRPr>
    </a:lvl7pPr>
    <a:lvl8pPr marL="3200400" algn="l" defTabSz="914400" rtl="0" eaLnBrk="1" latinLnBrk="0" hangingPunct="1">
      <a:defRPr kern="1200">
        <a:solidFill>
          <a:srgbClr val="FF0000"/>
        </a:solidFill>
        <a:latin typeface="Arial" charset="0"/>
        <a:ea typeface="+mn-ea"/>
        <a:cs typeface="+mn-cs"/>
      </a:defRPr>
    </a:lvl8pPr>
    <a:lvl9pPr marL="3657600" algn="l" defTabSz="914400" rtl="0" eaLnBrk="1" latinLnBrk="0" hangingPunct="1">
      <a:defRPr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7D3"/>
    <a:srgbClr val="DFE9F8"/>
    <a:srgbClr val="003366"/>
    <a:srgbClr val="003300"/>
    <a:srgbClr val="F4FE72"/>
    <a:srgbClr val="FFFFFF"/>
    <a:srgbClr val="FF0000"/>
    <a:srgbClr val="6A9BD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autoAdjust="0"/>
    <p:restoredTop sz="76068" autoAdjust="0"/>
  </p:normalViewPr>
  <p:slideViewPr>
    <p:cSldViewPr>
      <p:cViewPr varScale="1">
        <p:scale>
          <a:sx n="82" d="100"/>
          <a:sy n="82" d="100"/>
        </p:scale>
        <p:origin x="-179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884" y="-84"/>
      </p:cViewPr>
      <p:guideLst>
        <p:guide orient="horz" pos="2920"/>
        <p:guide pos="22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3031386" cy="463867"/>
          </a:xfrm>
          <a:prstGeom prst="rect">
            <a:avLst/>
          </a:prstGeom>
          <a:noFill/>
          <a:ln w="9525">
            <a:noFill/>
            <a:miter lim="800000"/>
            <a:headEnd/>
            <a:tailEnd/>
          </a:ln>
          <a:effectLst/>
        </p:spPr>
        <p:txBody>
          <a:bodyPr vert="horz" wrap="square" lIns="89405" tIns="44702" rIns="89405" bIns="44702" numCol="1" anchor="t" anchorCtr="0" compatLnSpc="1">
            <a:prstTxWarp prst="textNoShape">
              <a:avLst/>
            </a:prstTxWarp>
          </a:bodyPr>
          <a:lstStyle>
            <a:lvl1pPr>
              <a:defRPr sz="1200">
                <a:solidFill>
                  <a:schemeClr val="tx1"/>
                </a:solidFill>
                <a:latin typeface="Arial" charset="0"/>
              </a:defRPr>
            </a:lvl1pPr>
          </a:lstStyle>
          <a:p>
            <a:pPr>
              <a:defRPr/>
            </a:pPr>
            <a:endParaRPr lang="en-CA"/>
          </a:p>
        </p:txBody>
      </p:sp>
      <p:sp>
        <p:nvSpPr>
          <p:cNvPr id="161795" name="Rectangle 3"/>
          <p:cNvSpPr>
            <a:spLocks noGrp="1" noChangeArrowheads="1"/>
          </p:cNvSpPr>
          <p:nvPr>
            <p:ph type="dt" sz="quarter" idx="1"/>
          </p:nvPr>
        </p:nvSpPr>
        <p:spPr bwMode="auto">
          <a:xfrm>
            <a:off x="3964730" y="0"/>
            <a:ext cx="3031386" cy="463867"/>
          </a:xfrm>
          <a:prstGeom prst="rect">
            <a:avLst/>
          </a:prstGeom>
          <a:noFill/>
          <a:ln w="9525">
            <a:noFill/>
            <a:miter lim="800000"/>
            <a:headEnd/>
            <a:tailEnd/>
          </a:ln>
          <a:effectLst/>
        </p:spPr>
        <p:txBody>
          <a:bodyPr vert="horz" wrap="square" lIns="89405" tIns="44702" rIns="89405" bIns="44702" numCol="1" anchor="t" anchorCtr="0" compatLnSpc="1">
            <a:prstTxWarp prst="textNoShape">
              <a:avLst/>
            </a:prstTxWarp>
          </a:bodyPr>
          <a:lstStyle>
            <a:lvl1pPr algn="r">
              <a:defRPr sz="1200">
                <a:solidFill>
                  <a:schemeClr val="tx1"/>
                </a:solidFill>
                <a:latin typeface="Arial" charset="0"/>
              </a:defRPr>
            </a:lvl1pPr>
          </a:lstStyle>
          <a:p>
            <a:pPr>
              <a:defRPr/>
            </a:pPr>
            <a:endParaRPr lang="en-CA"/>
          </a:p>
        </p:txBody>
      </p:sp>
      <p:sp>
        <p:nvSpPr>
          <p:cNvPr id="161796" name="Rectangle 4"/>
          <p:cNvSpPr>
            <a:spLocks noGrp="1" noChangeArrowheads="1"/>
          </p:cNvSpPr>
          <p:nvPr>
            <p:ph type="ftr" sz="quarter" idx="2"/>
          </p:nvPr>
        </p:nvSpPr>
        <p:spPr bwMode="auto">
          <a:xfrm>
            <a:off x="0" y="8805550"/>
            <a:ext cx="3031386" cy="463867"/>
          </a:xfrm>
          <a:prstGeom prst="rect">
            <a:avLst/>
          </a:prstGeom>
          <a:noFill/>
          <a:ln w="9525">
            <a:noFill/>
            <a:miter lim="800000"/>
            <a:headEnd/>
            <a:tailEnd/>
          </a:ln>
          <a:effectLst/>
        </p:spPr>
        <p:txBody>
          <a:bodyPr vert="horz" wrap="square" lIns="89405" tIns="44702" rIns="89405" bIns="44702" numCol="1" anchor="b" anchorCtr="0" compatLnSpc="1">
            <a:prstTxWarp prst="textNoShape">
              <a:avLst/>
            </a:prstTxWarp>
          </a:bodyPr>
          <a:lstStyle>
            <a:lvl1pPr>
              <a:defRPr sz="1200">
                <a:solidFill>
                  <a:schemeClr val="tx1"/>
                </a:solidFill>
                <a:latin typeface="Arial" charset="0"/>
              </a:defRPr>
            </a:lvl1pPr>
          </a:lstStyle>
          <a:p>
            <a:pPr>
              <a:defRPr/>
            </a:pPr>
            <a:endParaRPr lang="en-CA"/>
          </a:p>
        </p:txBody>
      </p:sp>
      <p:sp>
        <p:nvSpPr>
          <p:cNvPr id="161797" name="Rectangle 5"/>
          <p:cNvSpPr>
            <a:spLocks noGrp="1" noChangeArrowheads="1"/>
          </p:cNvSpPr>
          <p:nvPr>
            <p:ph type="sldNum" sz="quarter" idx="3"/>
          </p:nvPr>
        </p:nvSpPr>
        <p:spPr bwMode="auto">
          <a:xfrm>
            <a:off x="3964730" y="8805550"/>
            <a:ext cx="3031386" cy="463867"/>
          </a:xfrm>
          <a:prstGeom prst="rect">
            <a:avLst/>
          </a:prstGeom>
          <a:noFill/>
          <a:ln w="9525">
            <a:noFill/>
            <a:miter lim="800000"/>
            <a:headEnd/>
            <a:tailEnd/>
          </a:ln>
          <a:effectLst/>
        </p:spPr>
        <p:txBody>
          <a:bodyPr vert="horz" wrap="square" lIns="89405" tIns="44702" rIns="89405" bIns="44702" numCol="1" anchor="b" anchorCtr="0" compatLnSpc="1">
            <a:prstTxWarp prst="textNoShape">
              <a:avLst/>
            </a:prstTxWarp>
          </a:bodyPr>
          <a:lstStyle>
            <a:lvl1pPr algn="r">
              <a:defRPr sz="1200">
                <a:solidFill>
                  <a:schemeClr val="tx1"/>
                </a:solidFill>
                <a:latin typeface="Arial" charset="0"/>
              </a:defRPr>
            </a:lvl1pPr>
          </a:lstStyle>
          <a:p>
            <a:pPr>
              <a:defRPr/>
            </a:pPr>
            <a:fld id="{1AA5C13D-9888-4FA5-BC42-F72F71775A7C}"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1386" cy="462283"/>
          </a:xfrm>
          <a:prstGeom prst="rect">
            <a:avLst/>
          </a:prstGeom>
          <a:noFill/>
          <a:ln w="9525">
            <a:noFill/>
            <a:miter lim="800000"/>
            <a:headEnd/>
            <a:tailEnd/>
          </a:ln>
          <a:effectLst/>
        </p:spPr>
        <p:txBody>
          <a:bodyPr vert="horz" wrap="square" lIns="92941" tIns="46471" rIns="92941" bIns="46471" numCol="1" anchor="t" anchorCtr="0" compatLnSpc="1">
            <a:prstTxWarp prst="textNoShape">
              <a:avLst/>
            </a:prstTxWarp>
          </a:bodyPr>
          <a:lstStyle>
            <a:lvl1pPr defTabSz="929753">
              <a:defRPr sz="1200">
                <a:solidFill>
                  <a:schemeClr val="tx1"/>
                </a:solidFill>
                <a:latin typeface="Arial" charset="0"/>
              </a:defRPr>
            </a:lvl1pPr>
          </a:lstStyle>
          <a:p>
            <a:pPr>
              <a:defRPr/>
            </a:pPr>
            <a:endParaRPr lang="en-CA"/>
          </a:p>
        </p:txBody>
      </p:sp>
      <p:sp>
        <p:nvSpPr>
          <p:cNvPr id="3075" name="Rectangle 3"/>
          <p:cNvSpPr>
            <a:spLocks noGrp="1" noChangeArrowheads="1"/>
          </p:cNvSpPr>
          <p:nvPr>
            <p:ph type="dt" idx="1"/>
          </p:nvPr>
        </p:nvSpPr>
        <p:spPr bwMode="auto">
          <a:xfrm>
            <a:off x="3964730" y="0"/>
            <a:ext cx="3031386" cy="462283"/>
          </a:xfrm>
          <a:prstGeom prst="rect">
            <a:avLst/>
          </a:prstGeom>
          <a:noFill/>
          <a:ln w="9525">
            <a:noFill/>
            <a:miter lim="800000"/>
            <a:headEnd/>
            <a:tailEnd/>
          </a:ln>
          <a:effectLst/>
        </p:spPr>
        <p:txBody>
          <a:bodyPr vert="horz" wrap="square" lIns="92941" tIns="46471" rIns="92941" bIns="46471" numCol="1" anchor="t" anchorCtr="0" compatLnSpc="1">
            <a:prstTxWarp prst="textNoShape">
              <a:avLst/>
            </a:prstTxWarp>
          </a:bodyPr>
          <a:lstStyle>
            <a:lvl1pPr algn="r" defTabSz="929753">
              <a:defRPr sz="1200">
                <a:solidFill>
                  <a:schemeClr val="tx1"/>
                </a:solidFill>
                <a:latin typeface="Arial" charset="0"/>
              </a:defRPr>
            </a:lvl1pPr>
          </a:lstStyle>
          <a:p>
            <a:pPr>
              <a:defRPr/>
            </a:pPr>
            <a:endParaRPr lang="en-CA"/>
          </a:p>
        </p:txBody>
      </p:sp>
      <p:sp>
        <p:nvSpPr>
          <p:cNvPr id="55300" name="Rectangle 4"/>
          <p:cNvSpPr>
            <a:spLocks noGrp="1" noRot="1" noChangeAspect="1" noChangeArrowheads="1" noTextEdit="1"/>
          </p:cNvSpPr>
          <p:nvPr>
            <p:ph type="sldImg" idx="2"/>
          </p:nvPr>
        </p:nvSpPr>
        <p:spPr bwMode="auto">
          <a:xfrm>
            <a:off x="1181100" y="696913"/>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8820" y="4402776"/>
            <a:ext cx="5600062" cy="4171633"/>
          </a:xfrm>
          <a:prstGeom prst="rect">
            <a:avLst/>
          </a:prstGeom>
          <a:noFill/>
          <a:ln w="9525">
            <a:noFill/>
            <a:miter lim="800000"/>
            <a:headEnd/>
            <a:tailEnd/>
          </a:ln>
          <a:effectLst/>
        </p:spPr>
        <p:txBody>
          <a:bodyPr vert="horz" wrap="square" lIns="92941" tIns="46471" rIns="92941" bIns="46471"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0" y="8807134"/>
            <a:ext cx="3031386" cy="462283"/>
          </a:xfrm>
          <a:prstGeom prst="rect">
            <a:avLst/>
          </a:prstGeom>
          <a:noFill/>
          <a:ln w="9525">
            <a:noFill/>
            <a:miter lim="800000"/>
            <a:headEnd/>
            <a:tailEnd/>
          </a:ln>
          <a:effectLst/>
        </p:spPr>
        <p:txBody>
          <a:bodyPr vert="horz" wrap="square" lIns="92941" tIns="46471" rIns="92941" bIns="46471" numCol="1" anchor="b" anchorCtr="0" compatLnSpc="1">
            <a:prstTxWarp prst="textNoShape">
              <a:avLst/>
            </a:prstTxWarp>
          </a:bodyPr>
          <a:lstStyle>
            <a:lvl1pPr defTabSz="929753">
              <a:defRPr sz="1200">
                <a:solidFill>
                  <a:schemeClr val="tx1"/>
                </a:solidFill>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3964730" y="8807134"/>
            <a:ext cx="3031386" cy="462283"/>
          </a:xfrm>
          <a:prstGeom prst="rect">
            <a:avLst/>
          </a:prstGeom>
          <a:noFill/>
          <a:ln w="9525">
            <a:noFill/>
            <a:miter lim="800000"/>
            <a:headEnd/>
            <a:tailEnd/>
          </a:ln>
          <a:effectLst/>
        </p:spPr>
        <p:txBody>
          <a:bodyPr vert="horz" wrap="square" lIns="92941" tIns="46471" rIns="92941" bIns="46471" numCol="1" anchor="b" anchorCtr="0" compatLnSpc="1">
            <a:prstTxWarp prst="textNoShape">
              <a:avLst/>
            </a:prstTxWarp>
          </a:bodyPr>
          <a:lstStyle>
            <a:lvl1pPr algn="r" defTabSz="929753">
              <a:defRPr sz="1200">
                <a:solidFill>
                  <a:schemeClr val="tx1"/>
                </a:solidFill>
                <a:latin typeface="Arial" charset="0"/>
              </a:defRPr>
            </a:lvl1pPr>
          </a:lstStyle>
          <a:p>
            <a:pPr>
              <a:defRPr/>
            </a:pPr>
            <a:fld id="{0E053883-EF40-407B-A339-A1DE7D9F6B34}"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29627"/>
            <a:fld id="{FA3EE14C-A1D3-4C2A-A3AA-D17880B56480}" type="slidenum">
              <a:rPr lang="en-CA" smtClean="0"/>
              <a:pPr defTabSz="929627"/>
              <a:t>1</a:t>
            </a:fld>
            <a:endParaRPr lang="en-CA"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29627"/>
            <a:fld id="{891552D7-B1AB-4A0A-B633-97D836B16CB1}" type="slidenum">
              <a:rPr lang="en-CA" smtClean="0"/>
              <a:pPr defTabSz="929627"/>
              <a:t>14</a:t>
            </a:fld>
            <a:endParaRPr lang="en-CA"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smtClean="0"/>
              <a:t>Applications of land data: The</a:t>
            </a:r>
            <a:r>
              <a:rPr lang="en-US" baseline="0" dirty="0" smtClean="0"/>
              <a:t> 1998 Ice Storm</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29627"/>
            <a:fld id="{891552D7-B1AB-4A0A-B633-97D836B16CB1}" type="slidenum">
              <a:rPr lang="en-CA" smtClean="0"/>
              <a:pPr defTabSz="929627"/>
              <a:t>15</a:t>
            </a:fld>
            <a:endParaRPr lang="en-CA"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Basic</a:t>
            </a:r>
            <a:r>
              <a:rPr lang="en-CA" baseline="0" dirty="0" smtClean="0"/>
              <a:t> domains of statistics. Can be looked at from the supply side (EGSS) or the demand side (EP and RM expenditures)</a:t>
            </a:r>
            <a:endParaRPr lang="en-CA" dirty="0"/>
          </a:p>
        </p:txBody>
      </p:sp>
      <p:sp>
        <p:nvSpPr>
          <p:cNvPr id="4" name="Slide Number Placeholder 3"/>
          <p:cNvSpPr>
            <a:spLocks noGrp="1"/>
          </p:cNvSpPr>
          <p:nvPr>
            <p:ph type="sldNum" sz="quarter" idx="10"/>
          </p:nvPr>
        </p:nvSpPr>
        <p:spPr/>
        <p:txBody>
          <a:bodyPr/>
          <a:lstStyle/>
          <a:p>
            <a:pPr>
              <a:defRPr/>
            </a:pPr>
            <a:fld id="{0E053883-EF40-407B-A339-A1DE7D9F6B34}" type="slidenum">
              <a:rPr lang="en-CA" smtClean="0"/>
              <a:pPr>
                <a:defRPr/>
              </a:pPr>
              <a:t>16</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0E053883-EF40-407B-A339-A1DE7D9F6B34}" type="slidenum">
              <a:rPr lang="en-CA" smtClean="0"/>
              <a:pPr>
                <a:defRPr/>
              </a:pPr>
              <a:t>18</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9627"/>
            <a:fld id="{C05D5E88-9C88-4EE8-9A81-E9F270DFB03A}" type="slidenum">
              <a:rPr lang="en-CA" smtClean="0"/>
              <a:pPr defTabSz="929627"/>
              <a:t>19</a:t>
            </a:fld>
            <a:endParaRPr lang="en-CA"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0E053883-EF40-407B-A339-A1DE7D9F6B34}" type="slidenum">
              <a:rPr lang="en-CA" smtClean="0"/>
              <a:pPr>
                <a:defRPr/>
              </a:pPr>
              <a:t>20</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Metrics of performance: not necessarily flawed,</a:t>
            </a:r>
            <a:r>
              <a:rPr lang="en-CA" baseline="0" dirty="0" smtClean="0"/>
              <a:t> but at a different scope. Economy in isolation </a:t>
            </a:r>
            <a:r>
              <a:rPr lang="en-CA" baseline="0" dirty="0" err="1" smtClean="0"/>
              <a:t>vs</a:t>
            </a:r>
            <a:r>
              <a:rPr lang="en-CA" baseline="0" dirty="0" smtClean="0"/>
              <a:t> bigger picture.</a:t>
            </a:r>
            <a:endParaRPr lang="en-CA" dirty="0"/>
          </a:p>
        </p:txBody>
      </p:sp>
      <p:sp>
        <p:nvSpPr>
          <p:cNvPr id="4" name="Slide Number Placeholder 3"/>
          <p:cNvSpPr>
            <a:spLocks noGrp="1"/>
          </p:cNvSpPr>
          <p:nvPr>
            <p:ph type="sldNum" sz="quarter" idx="10"/>
          </p:nvPr>
        </p:nvSpPr>
        <p:spPr/>
        <p:txBody>
          <a:bodyPr/>
          <a:lstStyle/>
          <a:p>
            <a:pPr>
              <a:defRPr/>
            </a:pPr>
            <a:fld id="{0E053883-EF40-407B-A339-A1DE7D9F6B34}" type="slidenum">
              <a:rPr lang="en-CA" smtClean="0"/>
              <a:pPr>
                <a:defRPr/>
              </a:pPr>
              <a:t>21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9627"/>
            <a:fld id="{C05D5E88-9C88-4EE8-9A81-E9F270DFB03A}" type="slidenum">
              <a:rPr lang="en-CA" smtClean="0"/>
              <a:pPr defTabSz="929627"/>
              <a:t>2</a:t>
            </a:fld>
            <a:endParaRPr lang="en-CA"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29627"/>
            <a:fld id="{8B62A083-5380-4DA1-84A1-DF0DC4E0E05F}" type="slidenum">
              <a:rPr lang="en-CA" smtClean="0"/>
              <a:pPr defTabSz="929627"/>
              <a:t>3</a:t>
            </a:fld>
            <a:endParaRPr lang="en-CA"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29627"/>
            <a:fld id="{56EA3CFF-022A-461D-8742-F5D44DEA16FA}" type="slidenum">
              <a:rPr lang="en-CA" smtClean="0"/>
              <a:pPr defTabSz="929627"/>
              <a:t>4</a:t>
            </a:fld>
            <a:endParaRPr lang="en-CA"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9627"/>
            <a:fld id="{B78FB847-F9CC-42DC-8A59-C71BA29F569A}" type="slidenum">
              <a:rPr lang="en-CA" smtClean="0"/>
              <a:pPr defTabSz="929627"/>
              <a:t>5</a:t>
            </a:fld>
            <a:endParaRPr lang="en-CA"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240721" indent="-240721" eaLnBrk="1" hangingPunct="1">
              <a:lnSpc>
                <a:spcPct val="80000"/>
              </a:lnSpc>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29627"/>
            <a:fld id="{5B7014B5-C5D3-462D-B766-7D9E01E67626}" type="slidenum">
              <a:rPr lang="en-CA" smtClean="0"/>
              <a:pPr defTabSz="929627"/>
              <a:t>6</a:t>
            </a:fld>
            <a:endParaRPr lang="en-CA"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p>
        </p:txBody>
      </p:sp>
      <p:sp>
        <p:nvSpPr>
          <p:cNvPr id="90116" name="Slide Number Placeholder 3"/>
          <p:cNvSpPr>
            <a:spLocks noGrp="1"/>
          </p:cNvSpPr>
          <p:nvPr>
            <p:ph type="sldNum" sz="quarter" idx="5"/>
          </p:nvPr>
        </p:nvSpPr>
        <p:spPr>
          <a:noFill/>
        </p:spPr>
        <p:txBody>
          <a:bodyPr/>
          <a:lstStyle/>
          <a:p>
            <a:pPr defTabSz="929627"/>
            <a:fld id="{43B3C682-A241-4CCC-9DF2-3F3C6BD6E9E4}" type="slidenum">
              <a:rPr lang="fr-CA" smtClean="0"/>
              <a:pPr defTabSz="929627"/>
              <a:t>10</a:t>
            </a:fld>
            <a:endParaRPr lang="fr-CA"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p>
        </p:txBody>
      </p:sp>
      <p:sp>
        <p:nvSpPr>
          <p:cNvPr id="90116" name="Slide Number Placeholder 3"/>
          <p:cNvSpPr>
            <a:spLocks noGrp="1"/>
          </p:cNvSpPr>
          <p:nvPr>
            <p:ph type="sldNum" sz="quarter" idx="5"/>
          </p:nvPr>
        </p:nvSpPr>
        <p:spPr>
          <a:noFill/>
        </p:spPr>
        <p:txBody>
          <a:bodyPr/>
          <a:lstStyle/>
          <a:p>
            <a:pPr defTabSz="929627"/>
            <a:fld id="{43B3C682-A241-4CCC-9DF2-3F3C6BD6E9E4}" type="slidenum">
              <a:rPr lang="fr-CA" smtClean="0"/>
              <a:pPr defTabSz="929627"/>
              <a:t>11</a:t>
            </a:fld>
            <a:endParaRPr lang="fr-CA"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dirty="0" smtClean="0"/>
              <a:t>Land accounting. Land use change</a:t>
            </a:r>
            <a:r>
              <a:rPr lang="en-US" baseline="0" dirty="0" smtClean="0"/>
              <a:t> matrices. Steps towards ecosystem service accounting.</a:t>
            </a:r>
            <a:endParaRPr lang="en-US" dirty="0" smtClean="0"/>
          </a:p>
        </p:txBody>
      </p:sp>
      <p:sp>
        <p:nvSpPr>
          <p:cNvPr id="101380" name="Slide Number Placeholder 3"/>
          <p:cNvSpPr>
            <a:spLocks noGrp="1"/>
          </p:cNvSpPr>
          <p:nvPr>
            <p:ph type="sldNum" sz="quarter" idx="5"/>
          </p:nvPr>
        </p:nvSpPr>
        <p:spPr>
          <a:noFill/>
        </p:spPr>
        <p:txBody>
          <a:bodyPr/>
          <a:lstStyle/>
          <a:p>
            <a:pPr defTabSz="928042"/>
            <a:fld id="{B61F8B10-F633-42C8-AF2D-E7ECCE48032F}" type="slidenum">
              <a:rPr lang="fr-CA" smtClean="0">
                <a:ea typeface="MS PGothic" pitchFamily="34" charset="-128"/>
              </a:rPr>
              <a:pPr defTabSz="928042"/>
              <a:t>12</a:t>
            </a:fld>
            <a:endParaRPr lang="fr-CA" dirty="0" smtClean="0">
              <a:ea typeface="MS PGothic" pitchFamily="34" charset="-128"/>
            </a:endParaRPr>
          </a:p>
        </p:txBody>
      </p:sp>
      <p:sp>
        <p:nvSpPr>
          <p:cNvPr id="101381" name="Footer Placeholder 4"/>
          <p:cNvSpPr>
            <a:spLocks noGrp="1"/>
          </p:cNvSpPr>
          <p:nvPr>
            <p:ph type="ftr" sz="quarter" idx="4"/>
          </p:nvPr>
        </p:nvSpPr>
        <p:spPr>
          <a:noFill/>
        </p:spPr>
        <p:txBody>
          <a:bodyPr/>
          <a:lstStyle/>
          <a:p>
            <a:pPr defTabSz="928042"/>
            <a:r>
              <a:rPr lang="fr-CA" dirty="0" err="1" smtClean="0"/>
              <a:t>Industry</a:t>
            </a:r>
            <a:r>
              <a:rPr lang="fr-CA" dirty="0" smtClean="0"/>
              <a:t> Canada </a:t>
            </a:r>
            <a:r>
              <a:rPr lang="fr-CA" dirty="0" err="1" smtClean="0"/>
              <a:t>June</a:t>
            </a:r>
            <a:r>
              <a:rPr lang="fr-CA" dirty="0" smtClean="0"/>
              <a:t> 2010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4B00015F-1402-4243-BA24-BFFB4C0D9B5A}" type="datetime1">
              <a:rPr lang="en-CA"/>
              <a:pPr>
                <a:defRPr/>
              </a:pPr>
              <a:t>31/01/2014</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9E360CE2-32D7-4F80-94D2-973D4548EC12}" type="slidenum">
              <a:rPr lang="en-CA"/>
              <a:pPr>
                <a:defRPr/>
              </a:pPr>
              <a:t>‹#›</a:t>
            </a:fld>
            <a:endParaRPr lang="en-C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2BCEB631-A342-421F-A446-8C914BA2BAFA}" type="datetime1">
              <a:rPr lang="en-CA"/>
              <a:pPr>
                <a:defRPr/>
              </a:pPr>
              <a:t>31/01/2014</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A30AF3A9-CE6B-4461-9CDB-E82611413284}" type="slidenum">
              <a:rPr lang="en-CA"/>
              <a:pPr>
                <a:defRPr/>
              </a:pPr>
              <a:t>‹#›</a:t>
            </a:fld>
            <a:endParaRPr lang="en-C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72E9985B-A004-4230-AECF-C0704707A941}" type="datetime1">
              <a:rPr lang="en-CA"/>
              <a:pPr>
                <a:defRPr/>
              </a:pPr>
              <a:t>31/01/2014</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B4D63352-D965-4BF0-A714-491A1DC5A03C}" type="slidenum">
              <a:rPr lang="en-CA"/>
              <a:pPr>
                <a:defRPr/>
              </a:pPr>
              <a:t>‹#›</a:t>
            </a:fld>
            <a:endParaRPr lang="en-C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9CB6147B-A11E-4E11-B417-8BE79F88A807}" type="datetime1">
              <a:rPr lang="en-CA"/>
              <a:pPr>
                <a:defRPr/>
              </a:pPr>
              <a:t>31/01/2014</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4ECF0955-D2C8-47D1-A812-A014566E4757}" type="slidenum">
              <a:rPr lang="en-CA"/>
              <a:pPr>
                <a:defRPr/>
              </a:pPr>
              <a:t>‹#›</a:t>
            </a:fld>
            <a:endParaRPr lang="en-C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8E66372-7D66-4594-97B0-AA3BA94AB17F}" type="datetime1">
              <a:rPr lang="en-CA"/>
              <a:pPr>
                <a:defRPr/>
              </a:pPr>
              <a:t>31/01/2014</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6" name="Rectangle 6"/>
          <p:cNvSpPr>
            <a:spLocks noGrp="1" noChangeArrowheads="1"/>
          </p:cNvSpPr>
          <p:nvPr>
            <p:ph type="sldNum" sz="quarter" idx="12"/>
          </p:nvPr>
        </p:nvSpPr>
        <p:spPr>
          <a:ln/>
        </p:spPr>
        <p:txBody>
          <a:bodyPr/>
          <a:lstStyle>
            <a:lvl1pPr>
              <a:defRPr/>
            </a:lvl1pPr>
          </a:lstStyle>
          <a:p>
            <a:pPr>
              <a:defRPr/>
            </a:pPr>
            <a:fld id="{DE356E13-BD15-4F42-92C3-76A627E912D4}" type="slidenum">
              <a:rPr lang="en-CA"/>
              <a:pPr>
                <a:defRPr/>
              </a:pPr>
              <a:t>‹#›</a:t>
            </a:fld>
            <a:endParaRPr lang="en-CA"/>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B9E336F7-F377-45C0-B54A-6D83B6B11E79}" type="datetime1">
              <a:rPr lang="en-CA"/>
              <a:pPr>
                <a:defRPr/>
              </a:pPr>
              <a:t>31/01/2014</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7" name="Rectangle 6"/>
          <p:cNvSpPr>
            <a:spLocks noGrp="1" noChangeArrowheads="1"/>
          </p:cNvSpPr>
          <p:nvPr>
            <p:ph type="sldNum" sz="quarter" idx="12"/>
          </p:nvPr>
        </p:nvSpPr>
        <p:spPr>
          <a:ln/>
        </p:spPr>
        <p:txBody>
          <a:bodyPr/>
          <a:lstStyle>
            <a:lvl1pPr>
              <a:defRPr/>
            </a:lvl1pPr>
          </a:lstStyle>
          <a:p>
            <a:pPr>
              <a:defRPr/>
            </a:pPr>
            <a:fld id="{F1AEE7F6-6DA9-462B-AD41-A646C7D2316B}" type="slidenum">
              <a:rPr lang="en-CA"/>
              <a:pPr>
                <a:defRPr/>
              </a:pPr>
              <a:t>‹#›</a:t>
            </a:fld>
            <a:endParaRPr lang="en-C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81EF25E4-DCAC-44D6-AD4C-3AAD68DBDA7E}" type="datetime1">
              <a:rPr lang="en-CA"/>
              <a:pPr>
                <a:defRPr/>
              </a:pPr>
              <a:t>31/01/2014</a:t>
            </a:fld>
            <a:endParaRPr lang="en-CA"/>
          </a:p>
        </p:txBody>
      </p:sp>
      <p:sp>
        <p:nvSpPr>
          <p:cNvPr id="8"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9" name="Rectangle 6"/>
          <p:cNvSpPr>
            <a:spLocks noGrp="1" noChangeArrowheads="1"/>
          </p:cNvSpPr>
          <p:nvPr>
            <p:ph type="sldNum" sz="quarter" idx="12"/>
          </p:nvPr>
        </p:nvSpPr>
        <p:spPr>
          <a:ln/>
        </p:spPr>
        <p:txBody>
          <a:bodyPr/>
          <a:lstStyle>
            <a:lvl1pPr>
              <a:defRPr/>
            </a:lvl1pPr>
          </a:lstStyle>
          <a:p>
            <a:pPr>
              <a:defRPr/>
            </a:pPr>
            <a:fld id="{167AD705-BDC0-4C73-86DC-219B6400BFED}" type="slidenum">
              <a:rPr lang="en-CA"/>
              <a:pPr>
                <a:defRPr/>
              </a:pPr>
              <a:t>‹#›</a:t>
            </a:fld>
            <a:endParaRPr lang="en-C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0C8E79BA-BE2A-4B76-8176-2BE4235251DE}" type="datetime1">
              <a:rPr lang="en-CA"/>
              <a:pPr>
                <a:defRPr/>
              </a:pPr>
              <a:t>31/01/2014</a:t>
            </a:fld>
            <a:endParaRPr lang="en-CA"/>
          </a:p>
        </p:txBody>
      </p:sp>
      <p:sp>
        <p:nvSpPr>
          <p:cNvPr id="4"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5" name="Rectangle 6"/>
          <p:cNvSpPr>
            <a:spLocks noGrp="1" noChangeArrowheads="1"/>
          </p:cNvSpPr>
          <p:nvPr>
            <p:ph type="sldNum" sz="quarter" idx="12"/>
          </p:nvPr>
        </p:nvSpPr>
        <p:spPr>
          <a:ln/>
        </p:spPr>
        <p:txBody>
          <a:bodyPr/>
          <a:lstStyle>
            <a:lvl1pPr>
              <a:defRPr/>
            </a:lvl1pPr>
          </a:lstStyle>
          <a:p>
            <a:pPr>
              <a:defRPr/>
            </a:pPr>
            <a:fld id="{B8332C52-3FE5-48A9-AFEF-364AA02FDFE0}" type="slidenum">
              <a:rPr lang="en-CA"/>
              <a:pPr>
                <a:defRPr/>
              </a:pPr>
              <a:t>‹#›</a:t>
            </a:fld>
            <a:endParaRPr lang="en-C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CF33F94-89E8-44EC-B592-4711C1736027}" type="datetime1">
              <a:rPr lang="en-CA"/>
              <a:pPr>
                <a:defRPr/>
              </a:pPr>
              <a:t>31/01/2014</a:t>
            </a:fld>
            <a:endParaRPr lang="en-CA"/>
          </a:p>
        </p:txBody>
      </p:sp>
      <p:sp>
        <p:nvSpPr>
          <p:cNvPr id="3"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4" name="Rectangle 6"/>
          <p:cNvSpPr>
            <a:spLocks noGrp="1" noChangeArrowheads="1"/>
          </p:cNvSpPr>
          <p:nvPr>
            <p:ph type="sldNum" sz="quarter" idx="12"/>
          </p:nvPr>
        </p:nvSpPr>
        <p:spPr>
          <a:ln/>
        </p:spPr>
        <p:txBody>
          <a:bodyPr/>
          <a:lstStyle>
            <a:lvl1pPr>
              <a:defRPr/>
            </a:lvl1pPr>
          </a:lstStyle>
          <a:p>
            <a:pPr>
              <a:defRPr/>
            </a:pPr>
            <a:fld id="{E4FA0CCE-3443-4D8F-A4CB-CAB4B84258DE}" type="slidenum">
              <a:rPr lang="en-CA"/>
              <a:pPr>
                <a:defRPr/>
              </a:pPr>
              <a:t>‹#›</a:t>
            </a:fld>
            <a:endParaRPr lang="en-C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C51532-7504-4D79-ABC2-5789285C44B2}" type="datetime1">
              <a:rPr lang="en-CA"/>
              <a:pPr>
                <a:defRPr/>
              </a:pPr>
              <a:t>31/01/2014</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7" name="Rectangle 6"/>
          <p:cNvSpPr>
            <a:spLocks noGrp="1" noChangeArrowheads="1"/>
          </p:cNvSpPr>
          <p:nvPr>
            <p:ph type="sldNum" sz="quarter" idx="12"/>
          </p:nvPr>
        </p:nvSpPr>
        <p:spPr>
          <a:ln/>
        </p:spPr>
        <p:txBody>
          <a:bodyPr/>
          <a:lstStyle>
            <a:lvl1pPr>
              <a:defRPr/>
            </a:lvl1pPr>
          </a:lstStyle>
          <a:p>
            <a:pPr>
              <a:defRPr/>
            </a:pPr>
            <a:fld id="{F21DC93C-2C2E-4894-8A02-725DA9E87968}" type="slidenum">
              <a:rPr lang="en-CA"/>
              <a:pPr>
                <a:defRPr/>
              </a:pPr>
              <a:t>‹#›</a:t>
            </a:fld>
            <a:endParaRPr lang="en-C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2A0EAE5-9D5D-42CF-8AB5-EA4A376157F6}" type="datetime1">
              <a:rPr lang="en-CA"/>
              <a:pPr>
                <a:defRPr/>
              </a:pPr>
              <a:t>31/01/2014</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Statistics Canada • Statistique Canada</a:t>
            </a:r>
          </a:p>
        </p:txBody>
      </p:sp>
      <p:sp>
        <p:nvSpPr>
          <p:cNvPr id="7" name="Rectangle 6"/>
          <p:cNvSpPr>
            <a:spLocks noGrp="1" noChangeArrowheads="1"/>
          </p:cNvSpPr>
          <p:nvPr>
            <p:ph type="sldNum" sz="quarter" idx="12"/>
          </p:nvPr>
        </p:nvSpPr>
        <p:spPr>
          <a:ln/>
        </p:spPr>
        <p:txBody>
          <a:bodyPr/>
          <a:lstStyle>
            <a:lvl1pPr>
              <a:defRPr/>
            </a:lvl1pPr>
          </a:lstStyle>
          <a:p>
            <a:pPr>
              <a:defRPr/>
            </a:pPr>
            <a:fld id="{409FE964-9AF6-4D13-AA3D-50A760CA675B}" type="slidenum">
              <a:rPr lang="en-CA"/>
              <a:pPr>
                <a:defRPr/>
              </a:pPr>
              <a:t>‹#›</a:t>
            </a:fld>
            <a:endParaRPr lang="en-CA"/>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588125" y="6380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fld id="{168044F3-319A-4D1E-A0F0-43C70E12AF3F}" type="datetime1">
              <a:rPr lang="en-CA"/>
              <a:pPr>
                <a:defRPr/>
              </a:pPr>
              <a:t>31/01/2014</a:t>
            </a:fld>
            <a:endParaRPr lang="en-CA"/>
          </a:p>
        </p:txBody>
      </p:sp>
      <p:sp>
        <p:nvSpPr>
          <p:cNvPr id="1029" name="Rectangle 5"/>
          <p:cNvSpPr>
            <a:spLocks noGrp="1" noChangeArrowheads="1"/>
          </p:cNvSpPr>
          <p:nvPr>
            <p:ph type="ftr" sz="quarter" idx="3"/>
          </p:nvPr>
        </p:nvSpPr>
        <p:spPr bwMode="auto">
          <a:xfrm>
            <a:off x="2843213" y="63881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1"/>
                </a:solidFill>
                <a:latin typeface="Arial" charset="0"/>
              </a:defRPr>
            </a:lvl1pPr>
          </a:lstStyle>
          <a:p>
            <a:pPr>
              <a:defRPr/>
            </a:pPr>
            <a:r>
              <a:rPr lang="en-CA"/>
              <a:t>Statistics Canada • Statistique Canada</a:t>
            </a:r>
          </a:p>
        </p:txBody>
      </p:sp>
      <p:sp>
        <p:nvSpPr>
          <p:cNvPr id="1030" name="Rectangle 6"/>
          <p:cNvSpPr>
            <a:spLocks noGrp="1" noChangeArrowheads="1"/>
          </p:cNvSpPr>
          <p:nvPr>
            <p:ph type="sldNum" sz="quarter" idx="4"/>
          </p:nvPr>
        </p:nvSpPr>
        <p:spPr bwMode="auto">
          <a:xfrm>
            <a:off x="395288" y="6408738"/>
            <a:ext cx="15224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fld id="{1E7F279C-9234-4FB2-90AF-E3B36B05FF5D}"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p:hf hdr="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Black" pitchFamily="34" charset="0"/>
        </a:defRPr>
      </a:lvl2pPr>
      <a:lvl3pPr algn="l" rtl="0" eaLnBrk="0" fontAlgn="base" hangingPunct="0">
        <a:spcBef>
          <a:spcPct val="0"/>
        </a:spcBef>
        <a:spcAft>
          <a:spcPct val="0"/>
        </a:spcAft>
        <a:defRPr sz="3200">
          <a:solidFill>
            <a:schemeClr val="accent2"/>
          </a:solidFill>
          <a:latin typeface="Arial Black" pitchFamily="34" charset="0"/>
        </a:defRPr>
      </a:lvl3pPr>
      <a:lvl4pPr algn="l" rtl="0" eaLnBrk="0" fontAlgn="base" hangingPunct="0">
        <a:spcBef>
          <a:spcPct val="0"/>
        </a:spcBef>
        <a:spcAft>
          <a:spcPct val="0"/>
        </a:spcAft>
        <a:defRPr sz="3200">
          <a:solidFill>
            <a:schemeClr val="accent2"/>
          </a:solidFill>
          <a:latin typeface="Arial Black" pitchFamily="34" charset="0"/>
        </a:defRPr>
      </a:lvl4pPr>
      <a:lvl5pPr algn="l" rtl="0" eaLnBrk="0" fontAlgn="base" hangingPunct="0">
        <a:spcBef>
          <a:spcPct val="0"/>
        </a:spcBef>
        <a:spcAft>
          <a:spcPct val="0"/>
        </a:spcAft>
        <a:defRPr sz="3200">
          <a:solidFill>
            <a:schemeClr val="accent2"/>
          </a:solidFill>
          <a:latin typeface="Arial Black" pitchFamily="34" charset="0"/>
        </a:defRPr>
      </a:lvl5pPr>
      <a:lvl6pPr marL="457200" algn="l" rtl="0" fontAlgn="base">
        <a:spcBef>
          <a:spcPct val="0"/>
        </a:spcBef>
        <a:spcAft>
          <a:spcPct val="0"/>
        </a:spcAft>
        <a:defRPr sz="3200">
          <a:solidFill>
            <a:schemeClr val="accent2"/>
          </a:solidFill>
          <a:latin typeface="Arial Black" pitchFamily="34" charset="0"/>
        </a:defRPr>
      </a:lvl6pPr>
      <a:lvl7pPr marL="914400" algn="l" rtl="0" fontAlgn="base">
        <a:spcBef>
          <a:spcPct val="0"/>
        </a:spcBef>
        <a:spcAft>
          <a:spcPct val="0"/>
        </a:spcAft>
        <a:defRPr sz="3200">
          <a:solidFill>
            <a:schemeClr val="accent2"/>
          </a:solidFill>
          <a:latin typeface="Arial Black" pitchFamily="34" charset="0"/>
        </a:defRPr>
      </a:lvl7pPr>
      <a:lvl8pPr marL="1371600" algn="l" rtl="0" fontAlgn="base">
        <a:spcBef>
          <a:spcPct val="0"/>
        </a:spcBef>
        <a:spcAft>
          <a:spcPct val="0"/>
        </a:spcAft>
        <a:defRPr sz="3200">
          <a:solidFill>
            <a:schemeClr val="accent2"/>
          </a:solidFill>
          <a:latin typeface="Arial Black" pitchFamily="34" charset="0"/>
        </a:defRPr>
      </a:lvl8pPr>
      <a:lvl9pPr marL="1828800" algn="l" rtl="0" fontAlgn="base">
        <a:spcBef>
          <a:spcPct val="0"/>
        </a:spcBef>
        <a:spcAft>
          <a:spcPct val="0"/>
        </a:spcAft>
        <a:defRPr sz="3200">
          <a:solidFill>
            <a:schemeClr val="accent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unstats.un.org/unsd/envaccounting/White_cover.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statcan.gc.ca/pub/16-257-x/16-257-x2013000-eng.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iglitz-sen-fitoussi.fr/documents/rapport_anglai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unstats.un.org/unsd/envaccounting/White_cover.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nstats.un.org/unsd/envaccounting/White_cover.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1692275" y="1844675"/>
            <a:ext cx="5975350" cy="366713"/>
          </a:xfrm>
          <a:prstGeom prst="rect">
            <a:avLst/>
          </a:prstGeom>
          <a:noFill/>
          <a:ln w="9525">
            <a:noFill/>
            <a:miter lim="800000"/>
            <a:headEnd/>
            <a:tailEnd/>
          </a:ln>
        </p:spPr>
        <p:txBody>
          <a:bodyPr>
            <a:spAutoFit/>
          </a:bodyPr>
          <a:lstStyle/>
          <a:p>
            <a:pPr>
              <a:spcBef>
                <a:spcPct val="50000"/>
              </a:spcBef>
            </a:pPr>
            <a:endParaRPr lang="en-US">
              <a:solidFill>
                <a:schemeClr val="tx1"/>
              </a:solidFill>
            </a:endParaRPr>
          </a:p>
        </p:txBody>
      </p:sp>
      <p:sp>
        <p:nvSpPr>
          <p:cNvPr id="5123" name="Text Box 6"/>
          <p:cNvSpPr txBox="1">
            <a:spLocks noChangeArrowheads="1"/>
          </p:cNvSpPr>
          <p:nvPr/>
        </p:nvSpPr>
        <p:spPr bwMode="auto">
          <a:xfrm>
            <a:off x="611188" y="2228671"/>
            <a:ext cx="7921625" cy="1200329"/>
          </a:xfrm>
          <a:prstGeom prst="rect">
            <a:avLst/>
          </a:prstGeom>
          <a:noFill/>
          <a:ln w="9525">
            <a:noFill/>
            <a:miter lim="800000"/>
            <a:headEnd/>
            <a:tailEnd/>
          </a:ln>
        </p:spPr>
        <p:txBody>
          <a:bodyPr>
            <a:spAutoFit/>
          </a:bodyPr>
          <a:lstStyle/>
          <a:p>
            <a:pPr algn="ctr">
              <a:spcBef>
                <a:spcPct val="50000"/>
              </a:spcBef>
            </a:pPr>
            <a:r>
              <a:rPr lang="en-CA" sz="3600" b="1" dirty="0" smtClean="0">
                <a:solidFill>
                  <a:schemeClr val="bg1"/>
                </a:solidFill>
              </a:rPr>
              <a:t>Environmental-Economic Accounting in Canada</a:t>
            </a:r>
            <a:endParaRPr lang="en-CA" sz="3600" b="1" dirty="0">
              <a:solidFill>
                <a:schemeClr val="bg1"/>
              </a:solidFill>
            </a:endParaRPr>
          </a:p>
        </p:txBody>
      </p:sp>
      <p:sp>
        <p:nvSpPr>
          <p:cNvPr id="5124" name="Text Box 7"/>
          <p:cNvSpPr txBox="1">
            <a:spLocks noChangeArrowheads="1"/>
          </p:cNvSpPr>
          <p:nvPr/>
        </p:nvSpPr>
        <p:spPr bwMode="auto">
          <a:xfrm rot="10800000" flipV="1">
            <a:off x="322263" y="3940313"/>
            <a:ext cx="8572500" cy="707886"/>
          </a:xfrm>
          <a:prstGeom prst="rect">
            <a:avLst/>
          </a:prstGeom>
          <a:noFill/>
          <a:ln w="9525">
            <a:noFill/>
            <a:miter lim="800000"/>
            <a:headEnd/>
            <a:tailEnd/>
          </a:ln>
        </p:spPr>
        <p:txBody>
          <a:bodyPr wrap="square">
            <a:spAutoFit/>
          </a:bodyPr>
          <a:lstStyle/>
          <a:p>
            <a:pPr algn="ctr">
              <a:spcBef>
                <a:spcPct val="50000"/>
              </a:spcBef>
            </a:pPr>
            <a:r>
              <a:rPr lang="en-CA" sz="2000" b="1" dirty="0" smtClean="0">
                <a:solidFill>
                  <a:schemeClr val="tx1"/>
                </a:solidFill>
              </a:rPr>
              <a:t>Regional Seminar on the System of Environmental-Economic Accounts (SEEA) Central Framework in the Caribbean</a:t>
            </a:r>
            <a:endParaRPr lang="en-US" sz="2000" b="1" dirty="0" smtClean="0">
              <a:solidFill>
                <a:schemeClr val="tx1"/>
              </a:solidFill>
            </a:endParaRPr>
          </a:p>
        </p:txBody>
      </p:sp>
      <p:sp>
        <p:nvSpPr>
          <p:cNvPr id="5125" name="Text Box 8"/>
          <p:cNvSpPr txBox="1">
            <a:spLocks noChangeArrowheads="1"/>
          </p:cNvSpPr>
          <p:nvPr/>
        </p:nvSpPr>
        <p:spPr bwMode="auto">
          <a:xfrm>
            <a:off x="611188" y="5499229"/>
            <a:ext cx="8064500" cy="630942"/>
          </a:xfrm>
          <a:prstGeom prst="rect">
            <a:avLst/>
          </a:prstGeom>
          <a:noFill/>
          <a:ln w="9525">
            <a:noFill/>
            <a:miter lim="800000"/>
            <a:headEnd/>
            <a:tailEnd/>
          </a:ln>
        </p:spPr>
        <p:txBody>
          <a:bodyPr>
            <a:spAutoFit/>
          </a:bodyPr>
          <a:lstStyle/>
          <a:p>
            <a:pPr algn="ctr">
              <a:spcBef>
                <a:spcPct val="50000"/>
              </a:spcBef>
            </a:pPr>
            <a:r>
              <a:rPr lang="en-CA" sz="1400" b="1" dirty="0">
                <a:solidFill>
                  <a:schemeClr val="tx1"/>
                </a:solidFill>
              </a:rPr>
              <a:t>Joe St. </a:t>
            </a:r>
            <a:r>
              <a:rPr lang="en-CA" sz="1400" b="1" dirty="0" smtClean="0">
                <a:solidFill>
                  <a:schemeClr val="tx1"/>
                </a:solidFill>
              </a:rPr>
              <a:t>Lawrence</a:t>
            </a:r>
            <a:endParaRPr lang="en-CA" sz="1400" b="1" dirty="0">
              <a:solidFill>
                <a:schemeClr val="tx1"/>
              </a:solidFill>
            </a:endParaRPr>
          </a:p>
          <a:p>
            <a:pPr algn="ctr">
              <a:spcBef>
                <a:spcPct val="50000"/>
              </a:spcBef>
            </a:pPr>
            <a:r>
              <a:rPr lang="en-CA" sz="1400" b="1" dirty="0" smtClean="0">
                <a:solidFill>
                  <a:schemeClr val="tx1"/>
                </a:solidFill>
              </a:rPr>
              <a:t>Statistics </a:t>
            </a:r>
            <a:r>
              <a:rPr lang="en-CA" sz="1400" b="1" dirty="0">
                <a:solidFill>
                  <a:schemeClr val="tx1"/>
                </a:solidFill>
              </a:rPr>
              <a:t>Canada </a:t>
            </a:r>
          </a:p>
        </p:txBody>
      </p:sp>
      <p:sp>
        <p:nvSpPr>
          <p:cNvPr id="5126" name="Text Box 9"/>
          <p:cNvSpPr txBox="1">
            <a:spLocks noChangeArrowheads="1"/>
          </p:cNvSpPr>
          <p:nvPr/>
        </p:nvSpPr>
        <p:spPr bwMode="auto">
          <a:xfrm>
            <a:off x="611560" y="4725144"/>
            <a:ext cx="8064500" cy="630942"/>
          </a:xfrm>
          <a:prstGeom prst="rect">
            <a:avLst/>
          </a:prstGeom>
          <a:noFill/>
          <a:ln w="9525">
            <a:noFill/>
            <a:miter lim="800000"/>
            <a:headEnd/>
            <a:tailEnd/>
          </a:ln>
        </p:spPr>
        <p:txBody>
          <a:bodyPr>
            <a:spAutoFit/>
          </a:bodyPr>
          <a:lstStyle/>
          <a:p>
            <a:pPr algn="ctr">
              <a:spcBef>
                <a:spcPct val="50000"/>
              </a:spcBef>
            </a:pPr>
            <a:r>
              <a:rPr lang="en-CA" sz="1400" dirty="0" smtClean="0">
                <a:solidFill>
                  <a:schemeClr val="tx1"/>
                </a:solidFill>
              </a:rPr>
              <a:t>February 6-7, 2014</a:t>
            </a:r>
          </a:p>
          <a:p>
            <a:pPr algn="ctr">
              <a:spcBef>
                <a:spcPct val="50000"/>
              </a:spcBef>
            </a:pPr>
            <a:r>
              <a:rPr lang="en-CA" sz="1400" dirty="0" smtClean="0">
                <a:solidFill>
                  <a:schemeClr val="tx1"/>
                </a:solidFill>
              </a:rPr>
              <a:t>Castries, Saint Lucia</a:t>
            </a:r>
            <a:endParaRPr lang="en-CA" sz="14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2"/>
          </p:nvPr>
        </p:nvSpPr>
        <p:spPr>
          <a:xfrm>
            <a:off x="2843213" y="6388100"/>
            <a:ext cx="2895600" cy="476250"/>
          </a:xfrm>
          <a:noFill/>
        </p:spPr>
        <p:txBody>
          <a:bodyPr/>
          <a:lstStyle/>
          <a:p>
            <a:pPr algn="ctr"/>
            <a:fld id="{35A807F4-0A86-4FF1-9E55-81B903131AFD}" type="slidenum">
              <a:rPr lang="en-CA" smtClean="0"/>
              <a:pPr algn="ctr"/>
              <a:t>10</a:t>
            </a:fld>
            <a:endParaRPr lang="en-CA" smtClean="0"/>
          </a:p>
        </p:txBody>
      </p:sp>
      <p:pic>
        <p:nvPicPr>
          <p:cNvPr id="20481" name="Picture 1"/>
          <p:cNvPicPr>
            <a:picLocks noChangeAspect="1" noChangeArrowheads="1"/>
          </p:cNvPicPr>
          <p:nvPr/>
        </p:nvPicPr>
        <p:blipFill>
          <a:blip r:embed="rId3" cstate="print"/>
          <a:srcRect t="7867" r="5321"/>
          <a:stretch>
            <a:fillRect/>
          </a:stretch>
        </p:blipFill>
        <p:spPr bwMode="auto">
          <a:xfrm>
            <a:off x="755576" y="1529950"/>
            <a:ext cx="7739916" cy="4707362"/>
          </a:xfrm>
          <a:prstGeom prst="rect">
            <a:avLst/>
          </a:prstGeom>
          <a:noFill/>
          <a:ln w="9525">
            <a:noFill/>
            <a:miter lim="800000"/>
            <a:headEnd/>
            <a:tailEnd/>
          </a:ln>
        </p:spPr>
      </p:pic>
      <p:sp>
        <p:nvSpPr>
          <p:cNvPr id="4" name="Rectangle 2"/>
          <p:cNvSpPr>
            <a:spLocks noGrp="1" noChangeArrowheads="1"/>
          </p:cNvSpPr>
          <p:nvPr>
            <p:ph type="title"/>
          </p:nvPr>
        </p:nvSpPr>
        <p:spPr bwMode="auto">
          <a:xfrm>
            <a:off x="323850" y="549275"/>
            <a:ext cx="8218488"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2800" b="1" dirty="0" smtClean="0">
                <a:solidFill>
                  <a:srgbClr val="003366"/>
                </a:solidFill>
              </a:rPr>
              <a:t>Asset </a:t>
            </a:r>
            <a:r>
              <a:rPr lang="en-CA" sz="2800" b="1" dirty="0" smtClean="0">
                <a:solidFill>
                  <a:srgbClr val="003366"/>
                </a:solidFill>
              </a:rPr>
              <a:t>Accounting</a:t>
            </a:r>
            <a:endParaRPr lang="en-CA" sz="2800" b="1" dirty="0" smtClean="0">
              <a:solidFill>
                <a:srgbClr val="003366"/>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2"/>
          </p:nvPr>
        </p:nvSpPr>
        <p:spPr>
          <a:xfrm>
            <a:off x="2843213" y="6388100"/>
            <a:ext cx="2895600" cy="476250"/>
          </a:xfrm>
          <a:noFill/>
        </p:spPr>
        <p:txBody>
          <a:bodyPr/>
          <a:lstStyle/>
          <a:p>
            <a:pPr algn="ctr"/>
            <a:fld id="{35A807F4-0A86-4FF1-9E55-81B903131AFD}" type="slidenum">
              <a:rPr lang="en-CA" smtClean="0"/>
              <a:pPr algn="ctr"/>
              <a:t>11</a:t>
            </a:fld>
            <a:endParaRPr lang="en-CA" smtClean="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900113" y="1600200"/>
            <a:ext cx="6985000" cy="4573588"/>
          </a:xfrm>
          <a:noFill/>
          <a:ln>
            <a:miter lim="800000"/>
            <a:headEnd/>
            <a:tailEnd/>
          </a:ln>
        </p:spPr>
      </p:pic>
      <p:sp>
        <p:nvSpPr>
          <p:cNvPr id="5" name="Title 1"/>
          <p:cNvSpPr>
            <a:spLocks noGrp="1"/>
          </p:cNvSpPr>
          <p:nvPr>
            <p:ph type="title"/>
          </p:nvPr>
        </p:nvSpPr>
        <p:spPr bwMode="auto">
          <a:xfrm>
            <a:off x="468313" y="620043"/>
            <a:ext cx="8229600" cy="720725"/>
          </a:xfrm>
          <a:noFill/>
          <a:ln>
            <a:miter lim="800000"/>
            <a:headEnd/>
            <a:tailEnd/>
          </a:ln>
        </p:spPr>
        <p:txBody>
          <a:bodyPr vert="horz" wrap="square" lIns="91440" tIns="45720" rIns="91440" bIns="45720" numCol="1" anchor="t" anchorCtr="0" compatLnSpc="1">
            <a:prstTxWarp prst="textNoShape">
              <a:avLst/>
            </a:prstTxWarp>
          </a:bodyPr>
          <a:lstStyle/>
          <a:p>
            <a:r>
              <a:rPr lang="en-CA" sz="2800" b="1" dirty="0" smtClean="0">
                <a:solidFill>
                  <a:srgbClr val="003366"/>
                </a:solidFill>
              </a:rPr>
              <a:t>Canada’s </a:t>
            </a:r>
            <a:r>
              <a:rPr lang="en-CA" sz="2800" b="1" dirty="0" smtClean="0">
                <a:solidFill>
                  <a:srgbClr val="003366"/>
                </a:solidFill>
              </a:rPr>
              <a:t>Natural </a:t>
            </a:r>
            <a:r>
              <a:rPr lang="en-CA" sz="2800" b="1" dirty="0" smtClean="0">
                <a:solidFill>
                  <a:srgbClr val="003366"/>
                </a:solidFill>
              </a:rPr>
              <a:t>R</a:t>
            </a:r>
            <a:r>
              <a:rPr lang="en-CA" sz="2800" b="1" dirty="0" smtClean="0">
                <a:solidFill>
                  <a:srgbClr val="003366"/>
                </a:solidFill>
              </a:rPr>
              <a:t>esource </a:t>
            </a:r>
            <a:r>
              <a:rPr lang="en-CA" sz="2800" b="1" dirty="0" smtClean="0">
                <a:solidFill>
                  <a:srgbClr val="003366"/>
                </a:solidFill>
              </a:rPr>
              <a:t>W</a:t>
            </a:r>
            <a:r>
              <a:rPr lang="en-CA" sz="2800" b="1" dirty="0" smtClean="0">
                <a:solidFill>
                  <a:srgbClr val="003366"/>
                </a:solidFill>
              </a:rPr>
              <a:t>ealth</a:t>
            </a:r>
            <a:endParaRPr lang="en-CA" sz="2800" b="1" dirty="0" smtClean="0">
              <a:solidFill>
                <a:srgbClr val="003366"/>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323850" y="476250"/>
            <a:ext cx="8820150" cy="620713"/>
          </a:xfrm>
          <a:noFill/>
          <a:ln>
            <a:miter lim="800000"/>
            <a:headEnd/>
            <a:tailEnd/>
          </a:ln>
        </p:spPr>
        <p:txBody>
          <a:bodyPr vert="horz" wrap="square" lIns="91440" tIns="45720" rIns="91440" bIns="45720" numCol="1" anchor="t" anchorCtr="0" compatLnSpc="1">
            <a:prstTxWarp prst="textNoShape">
              <a:avLst/>
            </a:prstTxWarp>
          </a:bodyPr>
          <a:lstStyle/>
          <a:p>
            <a:r>
              <a:rPr lang="en-CA" sz="2800" b="1" dirty="0" smtClean="0">
                <a:solidFill>
                  <a:srgbClr val="003366"/>
                </a:solidFill>
              </a:rPr>
              <a:t>Settlements and </a:t>
            </a:r>
            <a:r>
              <a:rPr lang="en-CA" sz="2800" b="1" dirty="0" smtClean="0">
                <a:solidFill>
                  <a:srgbClr val="003366"/>
                </a:solidFill>
              </a:rPr>
              <a:t>Dependable </a:t>
            </a:r>
            <a:r>
              <a:rPr lang="en-CA" sz="2800" b="1" dirty="0" smtClean="0">
                <a:solidFill>
                  <a:srgbClr val="003366"/>
                </a:solidFill>
              </a:rPr>
              <a:t>A</a:t>
            </a:r>
            <a:r>
              <a:rPr lang="en-CA" sz="2800" b="1" dirty="0" smtClean="0">
                <a:solidFill>
                  <a:srgbClr val="003366"/>
                </a:solidFill>
              </a:rPr>
              <a:t>gricultural </a:t>
            </a:r>
            <a:r>
              <a:rPr lang="en-CA" sz="2800" b="1" dirty="0" smtClean="0">
                <a:solidFill>
                  <a:srgbClr val="003366"/>
                </a:solidFill>
              </a:rPr>
              <a:t>L</a:t>
            </a:r>
            <a:r>
              <a:rPr lang="en-CA" sz="2800" b="1" dirty="0" smtClean="0">
                <a:solidFill>
                  <a:srgbClr val="003366"/>
                </a:solidFill>
              </a:rPr>
              <a:t>and</a:t>
            </a:r>
            <a:r>
              <a:rPr lang="en-CA" sz="2800" b="1" dirty="0" smtClean="0">
                <a:solidFill>
                  <a:srgbClr val="003366"/>
                </a:solidFill>
              </a:rPr>
              <a:t>, 2006 </a:t>
            </a:r>
          </a:p>
        </p:txBody>
      </p:sp>
      <p:pic>
        <p:nvPicPr>
          <p:cNvPr id="51203" name="Picture 8" descr="C:\Users\adampat\AppData\Local\Microsoft\Windows\Temporary Internet Files\Content.Outlook\SR3ZJZ8K\Map2_en.gif"/>
          <p:cNvPicPr>
            <a:picLocks noChangeAspect="1" noChangeArrowheads="1"/>
          </p:cNvPicPr>
          <p:nvPr/>
        </p:nvPicPr>
        <p:blipFill>
          <a:blip r:embed="rId3" cstate="print"/>
          <a:srcRect/>
          <a:stretch>
            <a:fillRect/>
          </a:stretch>
        </p:blipFill>
        <p:spPr bwMode="auto">
          <a:xfrm>
            <a:off x="1071563" y="1500188"/>
            <a:ext cx="6942137" cy="4976812"/>
          </a:xfrm>
          <a:prstGeom prst="rect">
            <a:avLst/>
          </a:prstGeom>
          <a:noFill/>
          <a:ln w="9525">
            <a:noFill/>
            <a:miter lim="800000"/>
            <a:headEnd/>
            <a:tailEnd/>
          </a:ln>
        </p:spPr>
      </p:pic>
      <p:sp>
        <p:nvSpPr>
          <p:cNvPr id="51205" name="Slide Number Placeholder 4"/>
          <p:cNvSpPr>
            <a:spLocks noGrp="1"/>
          </p:cNvSpPr>
          <p:nvPr>
            <p:ph type="sldNum" sz="quarter" idx="12"/>
          </p:nvPr>
        </p:nvSpPr>
        <p:spPr>
          <a:xfrm>
            <a:off x="2843213" y="6381328"/>
            <a:ext cx="2895600" cy="476250"/>
          </a:xfrm>
          <a:noFill/>
        </p:spPr>
        <p:txBody>
          <a:bodyPr/>
          <a:lstStyle/>
          <a:p>
            <a:pPr algn="ctr"/>
            <a:fld id="{1B7CF55E-3E7D-4C88-90B0-8A2DF7A16CE1}" type="slidenum">
              <a:rPr lang="fr-CA" smtClean="0">
                <a:ea typeface="MS PGothic" pitchFamily="34" charset="-128"/>
              </a:rPr>
              <a:pPr algn="ctr"/>
              <a:t>12</a:t>
            </a:fld>
            <a:endParaRPr lang="fr-CA" dirty="0" smtClean="0">
              <a:ea typeface="MS PGothic" pitchFamily="34" charset="-128"/>
            </a:endParaRPr>
          </a:p>
        </p:txBody>
      </p:sp>
      <p:sp>
        <p:nvSpPr>
          <p:cNvPr id="51206" name="Footer Placeholder 5"/>
          <p:cNvSpPr>
            <a:spLocks noGrp="1"/>
          </p:cNvSpPr>
          <p:nvPr>
            <p:ph type="ftr" sz="quarter" idx="11"/>
          </p:nvPr>
        </p:nvSpPr>
        <p:spPr>
          <a:xfrm>
            <a:off x="6600825" y="6334125"/>
            <a:ext cx="2133600" cy="476250"/>
          </a:xfrm>
          <a:noFill/>
        </p:spPr>
        <p:txBody>
          <a:bodyPr/>
          <a:lstStyle/>
          <a:p>
            <a:pPr algn="r"/>
            <a:r>
              <a:rPr lang="fr-CA" smtClean="0">
                <a:ea typeface="MS PGothic" pitchFamily="34" charset="-128"/>
              </a:rPr>
              <a:t>Statistics Canada • Statistique Canada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31/01/2014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13</a:t>
            </a:fld>
            <a:endParaRPr lang="en-CA"/>
          </a:p>
        </p:txBody>
      </p:sp>
      <p:pic>
        <p:nvPicPr>
          <p:cNvPr id="7" name="Picture 6" descr="slc_350255_elv.png"/>
          <p:cNvPicPr>
            <a:picLocks noChangeAspect="1"/>
          </p:cNvPicPr>
          <p:nvPr/>
        </p:nvPicPr>
        <p:blipFill>
          <a:blip r:embed="rId2" cstate="print"/>
          <a:srcRect/>
          <a:stretch>
            <a:fillRect/>
          </a:stretch>
        </p:blipFill>
        <p:spPr bwMode="auto">
          <a:xfrm>
            <a:off x="1187624" y="1266030"/>
            <a:ext cx="6624736" cy="5117816"/>
          </a:xfrm>
          <a:prstGeom prst="rect">
            <a:avLst/>
          </a:prstGeom>
          <a:noFill/>
          <a:ln w="9525">
            <a:noFill/>
            <a:miter lim="800000"/>
            <a:headEnd/>
            <a:tailEnd/>
          </a:ln>
        </p:spPr>
      </p:pic>
      <p:sp>
        <p:nvSpPr>
          <p:cNvPr id="8" name="Title 1"/>
          <p:cNvSpPr>
            <a:spLocks noGrp="1"/>
          </p:cNvSpPr>
          <p:nvPr>
            <p:ph type="title"/>
          </p:nvPr>
        </p:nvSpPr>
        <p:spPr bwMode="auto">
          <a:xfrm>
            <a:off x="323528" y="620043"/>
            <a:ext cx="8496944" cy="720725"/>
          </a:xfrm>
          <a:noFill/>
          <a:ln>
            <a:miter lim="800000"/>
            <a:headEnd/>
            <a:tailEnd/>
          </a:ln>
        </p:spPr>
        <p:txBody>
          <a:bodyPr vert="horz" wrap="square" lIns="91440" tIns="45720" rIns="91440" bIns="45720" numCol="1" anchor="t" anchorCtr="0" compatLnSpc="1">
            <a:prstTxWarp prst="textNoShape">
              <a:avLst/>
            </a:prstTxWarp>
          </a:bodyPr>
          <a:lstStyle/>
          <a:p>
            <a:r>
              <a:rPr lang="en-CA" sz="2800" b="1" dirty="0" smtClean="0">
                <a:solidFill>
                  <a:srgbClr val="003366"/>
                </a:solidFill>
              </a:rPr>
              <a:t>Measuring Ecosystem Goods and Services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fld id="{0D9C740F-068B-4A19-82AA-0119A6977F29}" type="datetime1">
              <a:rPr lang="en-CA" smtClean="0"/>
              <a:pPr/>
              <a:t>31/01/2014</a:t>
            </a:fld>
            <a:endParaRPr lang="en-CA" smtClean="0"/>
          </a:p>
        </p:txBody>
      </p:sp>
      <p:sp>
        <p:nvSpPr>
          <p:cNvPr id="6147" name="Footer Placeholder 4"/>
          <p:cNvSpPr>
            <a:spLocks noGrp="1"/>
          </p:cNvSpPr>
          <p:nvPr>
            <p:ph type="ftr" sz="quarter" idx="11"/>
          </p:nvPr>
        </p:nvSpPr>
        <p:spPr>
          <a:noFill/>
        </p:spPr>
        <p:txBody>
          <a:bodyPr/>
          <a:lstStyle/>
          <a:p>
            <a:r>
              <a:rPr lang="en-CA" smtClean="0"/>
              <a:t>Statistics Canada • Statistique Canada</a:t>
            </a:r>
          </a:p>
        </p:txBody>
      </p:sp>
      <p:sp>
        <p:nvSpPr>
          <p:cNvPr id="6148" name="Slide Number Placeholder 5"/>
          <p:cNvSpPr>
            <a:spLocks noGrp="1"/>
          </p:cNvSpPr>
          <p:nvPr>
            <p:ph type="sldNum" sz="quarter" idx="12"/>
          </p:nvPr>
        </p:nvSpPr>
        <p:spPr>
          <a:noFill/>
        </p:spPr>
        <p:txBody>
          <a:bodyPr/>
          <a:lstStyle/>
          <a:p>
            <a:fld id="{1F7371E5-A5EE-4628-9FD0-08356A796FEB}" type="slidenum">
              <a:rPr lang="en-CA" smtClean="0"/>
              <a:pPr/>
              <a:t>14</a:t>
            </a:fld>
            <a:endParaRPr lang="en-CA" smtClean="0"/>
          </a:p>
        </p:txBody>
      </p:sp>
      <p:sp>
        <p:nvSpPr>
          <p:cNvPr id="6149" name="Rectangle 4"/>
          <p:cNvSpPr>
            <a:spLocks noGrp="1" noChangeArrowheads="1"/>
          </p:cNvSpPr>
          <p:nvPr>
            <p:ph type="title"/>
          </p:nvPr>
        </p:nvSpPr>
        <p:spPr bwMode="auto">
          <a:xfrm>
            <a:off x="323850" y="620713"/>
            <a:ext cx="8569325"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CA" dirty="0" smtClean="0">
              <a:solidFill>
                <a:srgbClr val="003366"/>
              </a:solidFill>
            </a:endParaRPr>
          </a:p>
        </p:txBody>
      </p:sp>
      <p:pic>
        <p:nvPicPr>
          <p:cNvPr id="17409" name="Picture 1"/>
          <p:cNvPicPr>
            <a:picLocks noChangeAspect="1" noChangeArrowheads="1"/>
          </p:cNvPicPr>
          <p:nvPr/>
        </p:nvPicPr>
        <p:blipFill>
          <a:blip r:embed="rId3" cstate="print"/>
          <a:srcRect l="16451" t="12467" r="15147" b="3024"/>
          <a:stretch>
            <a:fillRect/>
          </a:stretch>
        </p:blipFill>
        <p:spPr bwMode="auto">
          <a:xfrm>
            <a:off x="467544" y="260648"/>
            <a:ext cx="7920880" cy="6116122"/>
          </a:xfrm>
          <a:prstGeom prst="rect">
            <a:avLst/>
          </a:prstGeom>
          <a:noFill/>
          <a:ln w="2857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fld id="{0D9C740F-068B-4A19-82AA-0119A6977F29}" type="datetime1">
              <a:rPr lang="en-CA" smtClean="0"/>
              <a:pPr/>
              <a:t>31/01/2014</a:t>
            </a:fld>
            <a:endParaRPr lang="en-CA" smtClean="0"/>
          </a:p>
        </p:txBody>
      </p:sp>
      <p:sp>
        <p:nvSpPr>
          <p:cNvPr id="6147" name="Footer Placeholder 4"/>
          <p:cNvSpPr>
            <a:spLocks noGrp="1"/>
          </p:cNvSpPr>
          <p:nvPr>
            <p:ph type="ftr" sz="quarter" idx="11"/>
          </p:nvPr>
        </p:nvSpPr>
        <p:spPr>
          <a:noFill/>
        </p:spPr>
        <p:txBody>
          <a:bodyPr/>
          <a:lstStyle/>
          <a:p>
            <a:r>
              <a:rPr lang="en-CA" smtClean="0"/>
              <a:t>Statistics Canada • Statistique Canada</a:t>
            </a:r>
          </a:p>
        </p:txBody>
      </p:sp>
      <p:sp>
        <p:nvSpPr>
          <p:cNvPr id="6148" name="Slide Number Placeholder 5"/>
          <p:cNvSpPr>
            <a:spLocks noGrp="1"/>
          </p:cNvSpPr>
          <p:nvPr>
            <p:ph type="sldNum" sz="quarter" idx="12"/>
          </p:nvPr>
        </p:nvSpPr>
        <p:spPr>
          <a:noFill/>
        </p:spPr>
        <p:txBody>
          <a:bodyPr/>
          <a:lstStyle/>
          <a:p>
            <a:fld id="{1F7371E5-A5EE-4628-9FD0-08356A796FEB}" type="slidenum">
              <a:rPr lang="en-CA" smtClean="0"/>
              <a:pPr/>
              <a:t>15</a:t>
            </a:fld>
            <a:endParaRPr lang="en-CA" smtClean="0"/>
          </a:p>
        </p:txBody>
      </p:sp>
      <p:pic>
        <p:nvPicPr>
          <p:cNvPr id="69634" name="Picture 2"/>
          <p:cNvPicPr>
            <a:picLocks noChangeAspect="1" noChangeArrowheads="1"/>
          </p:cNvPicPr>
          <p:nvPr/>
        </p:nvPicPr>
        <p:blipFill>
          <a:blip r:embed="rId3" cstate="print"/>
          <a:srcRect l="16899" t="12807" r="15505" b="3232"/>
          <a:stretch>
            <a:fillRect/>
          </a:stretch>
        </p:blipFill>
        <p:spPr bwMode="auto">
          <a:xfrm>
            <a:off x="539552" y="116632"/>
            <a:ext cx="8064896" cy="6260906"/>
          </a:xfrm>
          <a:prstGeom prst="rect">
            <a:avLst/>
          </a:prstGeom>
          <a:noFill/>
          <a:ln w="2857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31/01/2014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16</a:t>
            </a:fld>
            <a:endParaRPr lang="en-CA"/>
          </a:p>
        </p:txBody>
      </p:sp>
      <p:sp>
        <p:nvSpPr>
          <p:cNvPr id="7" name="Rectangle 2"/>
          <p:cNvSpPr>
            <a:spLocks noGrp="1" noChangeArrowheads="1"/>
          </p:cNvSpPr>
          <p:nvPr>
            <p:ph type="title"/>
          </p:nvPr>
        </p:nvSpPr>
        <p:spPr bwMode="auto">
          <a:xfrm>
            <a:off x="323850" y="476672"/>
            <a:ext cx="8218488"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2800" b="1" dirty="0" smtClean="0">
                <a:solidFill>
                  <a:srgbClr val="003366"/>
                </a:solidFill>
              </a:rPr>
              <a:t>Accounting for Environmental Transactions</a:t>
            </a:r>
          </a:p>
        </p:txBody>
      </p:sp>
      <p:pic>
        <p:nvPicPr>
          <p:cNvPr id="57346" name="Picture 2"/>
          <p:cNvPicPr>
            <a:picLocks noChangeAspect="1" noChangeArrowheads="1"/>
          </p:cNvPicPr>
          <p:nvPr/>
        </p:nvPicPr>
        <p:blipFill>
          <a:blip r:embed="rId3" cstate="print"/>
          <a:srcRect/>
          <a:stretch>
            <a:fillRect/>
          </a:stretch>
        </p:blipFill>
        <p:spPr bwMode="auto">
          <a:xfrm>
            <a:off x="288032" y="1772816"/>
            <a:ext cx="8388424" cy="3695922"/>
          </a:xfrm>
          <a:prstGeom prst="rect">
            <a:avLst/>
          </a:prstGeom>
          <a:noFill/>
          <a:ln w="9525">
            <a:noFill/>
            <a:miter lim="800000"/>
            <a:headEnd/>
            <a:tailEnd/>
          </a:ln>
        </p:spPr>
      </p:pic>
      <p:sp>
        <p:nvSpPr>
          <p:cNvPr id="9" name="Rectangle 8"/>
          <p:cNvSpPr/>
          <p:nvPr/>
        </p:nvSpPr>
        <p:spPr>
          <a:xfrm>
            <a:off x="395536" y="5909210"/>
            <a:ext cx="8568952" cy="215444"/>
          </a:xfrm>
          <a:prstGeom prst="rect">
            <a:avLst/>
          </a:prstGeom>
        </p:spPr>
        <p:txBody>
          <a:bodyPr wrap="square">
            <a:spAutoFit/>
          </a:bodyPr>
          <a:lstStyle/>
          <a:p>
            <a:r>
              <a:rPr lang="en-CA" sz="800" dirty="0" smtClean="0">
                <a:solidFill>
                  <a:srgbClr val="3677D3"/>
                </a:solidFill>
              </a:rPr>
              <a:t>United Nations, 2012, System </a:t>
            </a:r>
            <a:r>
              <a:rPr lang="en-CA" sz="800" i="1" dirty="0" smtClean="0">
                <a:solidFill>
                  <a:srgbClr val="3677D3"/>
                </a:solidFill>
              </a:rPr>
              <a:t>of Environmental-Economic Accounting: Central Framework (white cover draft)</a:t>
            </a:r>
            <a:r>
              <a:rPr lang="en-CA" sz="800" dirty="0" smtClean="0">
                <a:solidFill>
                  <a:srgbClr val="3677D3"/>
                </a:solidFill>
              </a:rPr>
              <a:t>, New York. </a:t>
            </a:r>
            <a:r>
              <a:rPr lang="en-CA" sz="800" u="sng" dirty="0" smtClean="0">
                <a:solidFill>
                  <a:srgbClr val="3677D3"/>
                </a:solidFill>
                <a:hlinkClick r:id="rId4"/>
              </a:rPr>
              <a:t>http://unstats.un.org/unsd/envaccounting/White_cover.pdf</a:t>
            </a:r>
            <a:r>
              <a:rPr lang="en-CA" sz="800" dirty="0" smtClean="0">
                <a:solidFill>
                  <a:srgbClr val="3677D3"/>
                </a:solidFill>
              </a:rPr>
              <a:t> </a:t>
            </a:r>
            <a:endParaRPr lang="en-CA" sz="8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31/01/2014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17</a:t>
            </a:fld>
            <a:endParaRPr lang="en-CA"/>
          </a:p>
        </p:txBody>
      </p:sp>
      <p:pic>
        <p:nvPicPr>
          <p:cNvPr id="56322" name="Picture 2"/>
          <p:cNvPicPr>
            <a:picLocks noChangeAspect="1" noChangeArrowheads="1"/>
          </p:cNvPicPr>
          <p:nvPr/>
        </p:nvPicPr>
        <p:blipFill>
          <a:blip r:embed="rId2" cstate="print"/>
          <a:srcRect t="7895" r="1316" b="2632"/>
          <a:stretch>
            <a:fillRect/>
          </a:stretch>
        </p:blipFill>
        <p:spPr bwMode="auto">
          <a:xfrm>
            <a:off x="251520" y="1484784"/>
            <a:ext cx="8640960" cy="4896544"/>
          </a:xfrm>
          <a:prstGeom prst="rect">
            <a:avLst/>
          </a:prstGeom>
          <a:noFill/>
          <a:ln w="9525">
            <a:noFill/>
            <a:miter lim="800000"/>
            <a:headEnd/>
            <a:tailEnd/>
          </a:ln>
        </p:spPr>
      </p:pic>
      <p:sp>
        <p:nvSpPr>
          <p:cNvPr id="7" name="Rectangle 2"/>
          <p:cNvSpPr>
            <a:spLocks noGrp="1" noChangeArrowheads="1"/>
          </p:cNvSpPr>
          <p:nvPr>
            <p:ph type="title"/>
          </p:nvPr>
        </p:nvSpPr>
        <p:spPr bwMode="auto">
          <a:xfrm>
            <a:off x="323850" y="476672"/>
            <a:ext cx="8218488"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2800" b="1" dirty="0" smtClean="0">
                <a:solidFill>
                  <a:srgbClr val="003366"/>
                </a:solidFill>
              </a:rPr>
              <a:t>Accounting for Environmental Transactions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31/01/2014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18</a:t>
            </a:fld>
            <a:endParaRPr lang="en-CA"/>
          </a:p>
        </p:txBody>
      </p:sp>
      <p:sp>
        <p:nvSpPr>
          <p:cNvPr id="7" name="Rectangle 2"/>
          <p:cNvSpPr txBox="1">
            <a:spLocks noChangeArrowheads="1"/>
          </p:cNvSpPr>
          <p:nvPr/>
        </p:nvSpPr>
        <p:spPr bwMode="auto">
          <a:xfrm>
            <a:off x="323850" y="476672"/>
            <a:ext cx="8218488" cy="711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003366"/>
                </a:solidFill>
                <a:effectLst/>
                <a:uLnTx/>
                <a:uFillTx/>
                <a:latin typeface="+mj-lt"/>
                <a:ea typeface="+mj-ea"/>
                <a:cs typeface="+mj-cs"/>
              </a:rPr>
              <a:t>Current and future work at Statistics</a:t>
            </a:r>
            <a:r>
              <a:rPr kumimoji="0" lang="en-CA" sz="2800" b="1" i="0" u="none" strike="noStrike" kern="0" cap="none" spc="0" normalizeH="0" noProof="0" dirty="0" smtClean="0">
                <a:ln>
                  <a:noFill/>
                </a:ln>
                <a:solidFill>
                  <a:srgbClr val="003366"/>
                </a:solidFill>
                <a:effectLst/>
                <a:uLnTx/>
                <a:uFillTx/>
                <a:latin typeface="+mj-lt"/>
                <a:ea typeface="+mj-ea"/>
                <a:cs typeface="+mj-cs"/>
              </a:rPr>
              <a:t> Canada related to SEEA</a:t>
            </a:r>
            <a:endParaRPr kumimoji="0" lang="en-CA" sz="2800" b="1" i="0" u="none" strike="noStrike" kern="0" cap="none" spc="0" normalizeH="0" baseline="0" noProof="0" dirty="0" smtClean="0">
              <a:ln>
                <a:noFill/>
              </a:ln>
              <a:solidFill>
                <a:srgbClr val="003366"/>
              </a:solidFill>
              <a:effectLst/>
              <a:uLnTx/>
              <a:uFillTx/>
              <a:latin typeface="+mj-lt"/>
              <a:ea typeface="+mj-ea"/>
              <a:cs typeface="+mj-cs"/>
            </a:endParaRPr>
          </a:p>
        </p:txBody>
      </p:sp>
      <p:sp>
        <p:nvSpPr>
          <p:cNvPr id="9" name="TextBox 8"/>
          <p:cNvSpPr txBox="1"/>
          <p:nvPr/>
        </p:nvSpPr>
        <p:spPr>
          <a:xfrm>
            <a:off x="484790" y="1700808"/>
            <a:ext cx="8047650" cy="3754874"/>
          </a:xfrm>
          <a:prstGeom prst="rect">
            <a:avLst/>
          </a:prstGeom>
          <a:noFill/>
        </p:spPr>
        <p:txBody>
          <a:bodyPr wrap="square" rtlCol="0">
            <a:spAutoFit/>
          </a:bodyPr>
          <a:lstStyle/>
          <a:p>
            <a:r>
              <a:rPr lang="en-CA" sz="2000" b="1" kern="0" dirty="0" smtClean="0">
                <a:solidFill>
                  <a:srgbClr val="003366"/>
                </a:solidFill>
                <a:latin typeface="+mj-lt"/>
                <a:ea typeface="+mj-ea"/>
                <a:cs typeface="+mj-cs"/>
              </a:rPr>
              <a:t>Continue role as chair of the London Group</a:t>
            </a:r>
          </a:p>
          <a:p>
            <a:r>
              <a:rPr lang="en-CA" sz="2000" b="1" kern="0" dirty="0" smtClean="0">
                <a:solidFill>
                  <a:srgbClr val="003366"/>
                </a:solidFill>
                <a:latin typeface="+mj-lt"/>
                <a:ea typeface="+mj-ea"/>
                <a:cs typeface="+mj-cs"/>
              </a:rPr>
              <a:t>	SEEA implementation</a:t>
            </a:r>
          </a:p>
          <a:p>
            <a:r>
              <a:rPr lang="en-CA" sz="2000" b="1" kern="0" dirty="0" smtClean="0">
                <a:solidFill>
                  <a:srgbClr val="003366"/>
                </a:solidFill>
                <a:latin typeface="+mj-lt"/>
                <a:ea typeface="+mj-ea"/>
                <a:cs typeface="+mj-cs"/>
              </a:rPr>
              <a:t>	SEEA research agenda</a:t>
            </a:r>
          </a:p>
          <a:p>
            <a:r>
              <a:rPr lang="en-CA" sz="2000" b="1" kern="0" dirty="0" smtClean="0">
                <a:solidFill>
                  <a:srgbClr val="003366"/>
                </a:solidFill>
                <a:latin typeface="+mj-lt"/>
                <a:ea typeface="+mj-ea"/>
                <a:cs typeface="+mj-cs"/>
              </a:rPr>
              <a:t>	Encourage coordination of efforts in this domain</a:t>
            </a:r>
          </a:p>
          <a:p>
            <a:r>
              <a:rPr lang="en-CA" sz="2000" b="1" kern="0" dirty="0" smtClean="0">
                <a:solidFill>
                  <a:srgbClr val="003366"/>
                </a:solidFill>
                <a:latin typeface="+mj-lt"/>
                <a:ea typeface="+mj-ea"/>
                <a:cs typeface="+mj-cs"/>
              </a:rPr>
              <a:t>	</a:t>
            </a:r>
          </a:p>
          <a:p>
            <a:r>
              <a:rPr lang="en-CA" sz="2000" b="1" kern="0" dirty="0" smtClean="0">
                <a:solidFill>
                  <a:srgbClr val="003366"/>
                </a:solidFill>
                <a:latin typeface="+mj-lt"/>
                <a:ea typeface="+mj-ea"/>
                <a:cs typeface="+mj-cs"/>
              </a:rPr>
              <a:t>Participate in the Steering Committee for the SEEA Central Framework Research Agenda</a:t>
            </a:r>
          </a:p>
          <a:p>
            <a:endParaRPr lang="en-CA" sz="2000" b="1" kern="0" dirty="0" smtClean="0">
              <a:solidFill>
                <a:srgbClr val="003366"/>
              </a:solidFill>
              <a:latin typeface="+mj-lt"/>
              <a:ea typeface="+mj-ea"/>
              <a:cs typeface="+mj-cs"/>
            </a:endParaRPr>
          </a:p>
          <a:p>
            <a:r>
              <a:rPr lang="en-CA" sz="2000" b="1" kern="0" dirty="0" smtClean="0">
                <a:solidFill>
                  <a:srgbClr val="003366"/>
                </a:solidFill>
                <a:latin typeface="+mj-lt"/>
                <a:ea typeface="+mj-ea"/>
                <a:cs typeface="+mj-cs"/>
              </a:rPr>
              <a:t>Expand environmental accounts based on data gaps identified in the new Framework for Environment Statistics.</a:t>
            </a:r>
            <a:endParaRPr lang="en-CA" sz="1400" b="1" kern="0" dirty="0" smtClean="0">
              <a:solidFill>
                <a:srgbClr val="003366"/>
              </a:solidFill>
              <a:latin typeface="+mj-lt"/>
              <a:ea typeface="+mj-ea"/>
              <a:cs typeface="+mj-cs"/>
            </a:endParaRPr>
          </a:p>
          <a:p>
            <a:endParaRPr lang="en-CA"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fld id="{9E5FCC98-96F7-4AAF-AC99-F610FB721A0D}" type="datetime1">
              <a:rPr lang="en-CA" smtClean="0"/>
              <a:pPr/>
              <a:t>31/01/2014</a:t>
            </a:fld>
            <a:endParaRPr lang="en-CA" smtClean="0"/>
          </a:p>
        </p:txBody>
      </p:sp>
      <p:sp>
        <p:nvSpPr>
          <p:cNvPr id="10243" name="Footer Placeholder 4"/>
          <p:cNvSpPr>
            <a:spLocks noGrp="1"/>
          </p:cNvSpPr>
          <p:nvPr>
            <p:ph type="ftr" sz="quarter" idx="11"/>
          </p:nvPr>
        </p:nvSpPr>
        <p:spPr>
          <a:xfrm>
            <a:off x="2843213" y="6381750"/>
            <a:ext cx="2895600" cy="476250"/>
          </a:xfrm>
          <a:noFill/>
        </p:spPr>
        <p:txBody>
          <a:bodyPr/>
          <a:lstStyle/>
          <a:p>
            <a:r>
              <a:rPr lang="en-CA" smtClean="0"/>
              <a:t>Statistics Canada • Statistique Canada</a:t>
            </a:r>
          </a:p>
        </p:txBody>
      </p:sp>
      <p:sp>
        <p:nvSpPr>
          <p:cNvPr id="10244" name="Slide Number Placeholder 5"/>
          <p:cNvSpPr>
            <a:spLocks noGrp="1"/>
          </p:cNvSpPr>
          <p:nvPr>
            <p:ph type="sldNum" sz="quarter" idx="12"/>
          </p:nvPr>
        </p:nvSpPr>
        <p:spPr>
          <a:noFill/>
        </p:spPr>
        <p:txBody>
          <a:bodyPr/>
          <a:lstStyle/>
          <a:p>
            <a:fld id="{023069BE-36F2-46B9-87EA-F9B1C36081AC}" type="slidenum">
              <a:rPr lang="en-CA" smtClean="0"/>
              <a:pPr/>
              <a:t>19</a:t>
            </a:fld>
            <a:endParaRPr lang="en-CA" smtClean="0"/>
          </a:p>
        </p:txBody>
      </p:sp>
      <p:sp>
        <p:nvSpPr>
          <p:cNvPr id="10245" name="Rectangle 2"/>
          <p:cNvSpPr>
            <a:spLocks noGrp="1" noChangeArrowheads="1"/>
          </p:cNvSpPr>
          <p:nvPr>
            <p:ph type="title"/>
          </p:nvPr>
        </p:nvSpPr>
        <p:spPr bwMode="auto">
          <a:xfrm>
            <a:off x="179512" y="629568"/>
            <a:ext cx="8568952"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2800" b="1" dirty="0" smtClean="0">
                <a:solidFill>
                  <a:srgbClr val="003366"/>
                </a:solidFill>
              </a:rPr>
              <a:t>Environment Accounts Product Catalogue</a:t>
            </a:r>
          </a:p>
        </p:txBody>
      </p:sp>
      <p:pic>
        <p:nvPicPr>
          <p:cNvPr id="68610" name="Picture 2"/>
          <p:cNvPicPr>
            <a:picLocks noChangeAspect="1" noChangeArrowheads="1"/>
          </p:cNvPicPr>
          <p:nvPr/>
        </p:nvPicPr>
        <p:blipFill>
          <a:blip r:embed="rId3" cstate="print"/>
          <a:srcRect r="923" b="14368"/>
          <a:stretch>
            <a:fillRect/>
          </a:stretch>
        </p:blipFill>
        <p:spPr bwMode="auto">
          <a:xfrm>
            <a:off x="720080" y="1474236"/>
            <a:ext cx="7884368" cy="4259020"/>
          </a:xfrm>
          <a:prstGeom prst="rect">
            <a:avLst/>
          </a:prstGeom>
          <a:noFill/>
          <a:ln w="9525">
            <a:noFill/>
            <a:miter lim="800000"/>
            <a:headEnd/>
            <a:tailEnd/>
          </a:ln>
        </p:spPr>
      </p:pic>
      <p:sp>
        <p:nvSpPr>
          <p:cNvPr id="8" name="TextBox 7"/>
          <p:cNvSpPr txBox="1"/>
          <p:nvPr/>
        </p:nvSpPr>
        <p:spPr>
          <a:xfrm>
            <a:off x="1950864" y="5949280"/>
            <a:ext cx="4637360" cy="276999"/>
          </a:xfrm>
          <a:prstGeom prst="rect">
            <a:avLst/>
          </a:prstGeom>
          <a:noFill/>
        </p:spPr>
        <p:txBody>
          <a:bodyPr wrap="none" rtlCol="0">
            <a:spAutoFit/>
          </a:bodyPr>
          <a:lstStyle/>
          <a:p>
            <a:r>
              <a:rPr lang="en-CA" sz="1200" dirty="0" smtClean="0">
                <a:solidFill>
                  <a:srgbClr val="3677D3"/>
                </a:solidFill>
                <a:hlinkClick r:id="rId4"/>
              </a:rPr>
              <a:t>http://www.statcan.gc.ca/pub/16-257-x/16-257-x2013000-eng.htm</a:t>
            </a:r>
            <a:endParaRPr lang="en-CA" sz="1200" dirty="0">
              <a:solidFill>
                <a:srgbClr val="3677D3"/>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fld id="{9E5FCC98-96F7-4AAF-AC99-F610FB721A0D}" type="datetime1">
              <a:rPr lang="en-CA" smtClean="0"/>
              <a:pPr/>
              <a:t>31/01/2014</a:t>
            </a:fld>
            <a:endParaRPr lang="en-CA" smtClean="0"/>
          </a:p>
        </p:txBody>
      </p:sp>
      <p:sp>
        <p:nvSpPr>
          <p:cNvPr id="10243" name="Footer Placeholder 4"/>
          <p:cNvSpPr>
            <a:spLocks noGrp="1"/>
          </p:cNvSpPr>
          <p:nvPr>
            <p:ph type="ftr" sz="quarter" idx="11"/>
          </p:nvPr>
        </p:nvSpPr>
        <p:spPr>
          <a:xfrm>
            <a:off x="2843213" y="6381750"/>
            <a:ext cx="2895600" cy="476250"/>
          </a:xfrm>
          <a:noFill/>
        </p:spPr>
        <p:txBody>
          <a:bodyPr/>
          <a:lstStyle/>
          <a:p>
            <a:r>
              <a:rPr lang="en-CA" smtClean="0"/>
              <a:t>Statistics Canada • Statistique Canada</a:t>
            </a:r>
          </a:p>
        </p:txBody>
      </p:sp>
      <p:sp>
        <p:nvSpPr>
          <p:cNvPr id="10244" name="Slide Number Placeholder 5"/>
          <p:cNvSpPr>
            <a:spLocks noGrp="1"/>
          </p:cNvSpPr>
          <p:nvPr>
            <p:ph type="sldNum" sz="quarter" idx="12"/>
          </p:nvPr>
        </p:nvSpPr>
        <p:spPr>
          <a:noFill/>
        </p:spPr>
        <p:txBody>
          <a:bodyPr/>
          <a:lstStyle/>
          <a:p>
            <a:fld id="{023069BE-36F2-46B9-87EA-F9B1C36081AC}" type="slidenum">
              <a:rPr lang="en-CA" smtClean="0"/>
              <a:pPr/>
              <a:t>2</a:t>
            </a:fld>
            <a:endParaRPr lang="en-CA" smtClean="0"/>
          </a:p>
        </p:txBody>
      </p:sp>
      <p:sp>
        <p:nvSpPr>
          <p:cNvPr id="10245" name="Rectangle 2"/>
          <p:cNvSpPr>
            <a:spLocks noGrp="1" noChangeArrowheads="1"/>
          </p:cNvSpPr>
          <p:nvPr>
            <p:ph type="title"/>
          </p:nvPr>
        </p:nvSpPr>
        <p:spPr bwMode="auto">
          <a:xfrm>
            <a:off x="323850" y="476672"/>
            <a:ext cx="8218488"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2800" b="1" dirty="0" smtClean="0">
                <a:solidFill>
                  <a:srgbClr val="003366"/>
                </a:solidFill>
              </a:rPr>
              <a:t>Integrating the Environment and the Economy at Statistics Canada</a:t>
            </a:r>
          </a:p>
        </p:txBody>
      </p:sp>
      <p:sp>
        <p:nvSpPr>
          <p:cNvPr id="10246" name="Rectangle 7"/>
          <p:cNvSpPr>
            <a:spLocks noChangeArrowheads="1"/>
          </p:cNvSpPr>
          <p:nvPr/>
        </p:nvSpPr>
        <p:spPr bwMode="auto">
          <a:xfrm>
            <a:off x="322584" y="1528331"/>
            <a:ext cx="8497888" cy="4708981"/>
          </a:xfrm>
          <a:prstGeom prst="rect">
            <a:avLst/>
          </a:prstGeom>
          <a:solidFill>
            <a:schemeClr val="bg1"/>
          </a:solidFill>
          <a:ln w="9525">
            <a:noFill/>
            <a:miter lim="800000"/>
            <a:headEnd/>
            <a:tailEnd/>
          </a:ln>
        </p:spPr>
        <p:txBody>
          <a:bodyPr wrap="square">
            <a:spAutoFit/>
          </a:bodyPr>
          <a:lstStyle/>
          <a:p>
            <a:pPr marL="4763" lvl="1">
              <a:buAutoNum type="arabicPlain" startAt="1978"/>
            </a:pPr>
            <a:r>
              <a:rPr lang="en-CA" sz="1500" b="1" dirty="0" smtClean="0">
                <a:solidFill>
                  <a:schemeClr val="accent2"/>
                </a:solidFill>
              </a:rPr>
              <a:t> 	First edition of </a:t>
            </a:r>
            <a:r>
              <a:rPr lang="en-CA" sz="1500" b="1" i="1" dirty="0" smtClean="0">
                <a:solidFill>
                  <a:schemeClr val="accent2"/>
                </a:solidFill>
              </a:rPr>
              <a:t>Human Activity and the Environment</a:t>
            </a:r>
          </a:p>
          <a:p>
            <a:pPr marL="342900" indent="-342900">
              <a:buAutoNum type="arabicPlain" startAt="1978"/>
            </a:pPr>
            <a:endParaRPr lang="en-CA" sz="1500" b="1" i="1" dirty="0" smtClean="0">
              <a:solidFill>
                <a:schemeClr val="accent2"/>
              </a:solidFill>
            </a:endParaRPr>
          </a:p>
          <a:p>
            <a:pPr marL="342900" indent="-342900"/>
            <a:r>
              <a:rPr lang="en-CA" sz="1500" b="1" dirty="0" smtClean="0">
                <a:solidFill>
                  <a:schemeClr val="accent2"/>
                </a:solidFill>
              </a:rPr>
              <a:t>1989	</a:t>
            </a:r>
            <a:r>
              <a:rPr lang="en-CA" sz="1500" b="1" i="1" dirty="0" smtClean="0">
                <a:solidFill>
                  <a:schemeClr val="accent2"/>
                </a:solidFill>
              </a:rPr>
              <a:t>Waste Management Industry Survey</a:t>
            </a:r>
            <a:endParaRPr lang="en-CA" sz="1500" b="1" dirty="0" smtClean="0">
              <a:solidFill>
                <a:schemeClr val="accent2"/>
              </a:solidFill>
            </a:endParaRPr>
          </a:p>
          <a:p>
            <a:pPr marL="342900" indent="-342900"/>
            <a:endParaRPr lang="en-CA" sz="1500" b="1" dirty="0" smtClean="0">
              <a:solidFill>
                <a:schemeClr val="accent2"/>
              </a:solidFill>
            </a:endParaRPr>
          </a:p>
          <a:p>
            <a:pPr marL="342900" indent="-342900">
              <a:buAutoNum type="arabicPlain" startAt="1994"/>
            </a:pPr>
            <a:r>
              <a:rPr lang="en-CA" sz="1500" b="1" dirty="0" smtClean="0">
                <a:solidFill>
                  <a:schemeClr val="accent2"/>
                </a:solidFill>
              </a:rPr>
              <a:t> 	</a:t>
            </a:r>
            <a:r>
              <a:rPr lang="en-CA" sz="1500" b="1" i="1" dirty="0" smtClean="0">
                <a:solidFill>
                  <a:schemeClr val="accent2"/>
                </a:solidFill>
              </a:rPr>
              <a:t>Survey of Environmental Protection Expenditures</a:t>
            </a:r>
          </a:p>
          <a:p>
            <a:pPr marL="342900" indent="-342900">
              <a:buAutoNum type="arabicPlain" startAt="1994"/>
            </a:pPr>
            <a:endParaRPr lang="en-CA" sz="1500" b="1" dirty="0" smtClean="0">
              <a:solidFill>
                <a:schemeClr val="accent2"/>
              </a:solidFill>
            </a:endParaRPr>
          </a:p>
          <a:p>
            <a:pPr marL="342900" indent="-342900">
              <a:buAutoNum type="arabicPlain" startAt="1994"/>
            </a:pPr>
            <a:r>
              <a:rPr lang="en-CA" sz="1500" b="1" dirty="0" smtClean="0">
                <a:solidFill>
                  <a:schemeClr val="accent2"/>
                </a:solidFill>
              </a:rPr>
              <a:t> 	</a:t>
            </a:r>
            <a:r>
              <a:rPr lang="en-CA" sz="1500" b="1" i="1" dirty="0" smtClean="0">
                <a:solidFill>
                  <a:schemeClr val="accent2"/>
                </a:solidFill>
              </a:rPr>
              <a:t>Environment Industry Survey</a:t>
            </a:r>
            <a:r>
              <a:rPr lang="en-CA" sz="1500" b="1" dirty="0" smtClean="0">
                <a:solidFill>
                  <a:schemeClr val="accent2"/>
                </a:solidFill>
              </a:rPr>
              <a:t> 	</a:t>
            </a:r>
          </a:p>
          <a:p>
            <a:endParaRPr lang="en-CA" sz="1500" b="1" dirty="0" smtClean="0">
              <a:solidFill>
                <a:schemeClr val="accent2"/>
              </a:solidFill>
            </a:endParaRPr>
          </a:p>
          <a:p>
            <a:pPr marL="901700" indent="-901700"/>
            <a:r>
              <a:rPr lang="en-CA" sz="1500" b="1" dirty="0" smtClean="0">
                <a:solidFill>
                  <a:schemeClr val="accent2"/>
                </a:solidFill>
              </a:rPr>
              <a:t>1997 	</a:t>
            </a:r>
            <a:r>
              <a:rPr lang="en-CA" sz="1500" b="1" i="1" dirty="0" smtClean="0">
                <a:solidFill>
                  <a:schemeClr val="accent2"/>
                </a:solidFill>
              </a:rPr>
              <a:t>Canadian </a:t>
            </a:r>
            <a:r>
              <a:rPr lang="en-CA" sz="1500" b="1" i="1" dirty="0">
                <a:solidFill>
                  <a:schemeClr val="accent2"/>
                </a:solidFill>
              </a:rPr>
              <a:t>System of Environment and Resource Accounts (CSERA</a:t>
            </a:r>
            <a:r>
              <a:rPr lang="en-CA" sz="1500" b="1" i="1" dirty="0" smtClean="0">
                <a:solidFill>
                  <a:schemeClr val="accent2"/>
                </a:solidFill>
              </a:rPr>
              <a:t>)</a:t>
            </a:r>
            <a:endParaRPr lang="en-CA" sz="1500" b="1" i="1" dirty="0">
              <a:solidFill>
                <a:schemeClr val="accent2"/>
              </a:solidFill>
            </a:endParaRPr>
          </a:p>
          <a:p>
            <a:endParaRPr lang="en-CA" sz="1500" b="1" dirty="0">
              <a:solidFill>
                <a:schemeClr val="accent2"/>
              </a:solidFill>
            </a:endParaRPr>
          </a:p>
          <a:p>
            <a:pPr marL="901700" indent="-901700">
              <a:buAutoNum type="arabicPlain" startAt="2003"/>
            </a:pPr>
            <a:r>
              <a:rPr lang="en-CA" sz="1500" b="1" i="1" dirty="0" smtClean="0">
                <a:solidFill>
                  <a:schemeClr val="accent2"/>
                </a:solidFill>
              </a:rPr>
              <a:t>Environment and Sustainable Development Indicators</a:t>
            </a:r>
          </a:p>
          <a:p>
            <a:pPr marL="901700" indent="-901700">
              <a:buAutoNum type="arabicPlain" startAt="2003"/>
            </a:pPr>
            <a:endParaRPr lang="en-CA" sz="1500" b="1" dirty="0" smtClean="0">
              <a:solidFill>
                <a:schemeClr val="accent2"/>
              </a:solidFill>
            </a:endParaRPr>
          </a:p>
          <a:p>
            <a:pPr marL="901700" indent="-901700"/>
            <a:r>
              <a:rPr lang="en-CA" sz="1500" b="1" dirty="0" smtClean="0">
                <a:solidFill>
                  <a:schemeClr val="accent2"/>
                </a:solidFill>
              </a:rPr>
              <a:t>2005	</a:t>
            </a:r>
            <a:r>
              <a:rPr lang="en-CA" sz="1500" b="1" i="1" dirty="0" smtClean="0">
                <a:solidFill>
                  <a:schemeClr val="accent2"/>
                </a:solidFill>
              </a:rPr>
              <a:t>Agricultural Water Use Survey</a:t>
            </a:r>
          </a:p>
          <a:p>
            <a:pPr marL="901700" indent="-901700">
              <a:buAutoNum type="arabicPlain" startAt="2003"/>
            </a:pPr>
            <a:endParaRPr lang="en-CA" sz="1500" b="1" i="1" dirty="0" smtClean="0">
              <a:solidFill>
                <a:schemeClr val="accent2"/>
              </a:solidFill>
            </a:endParaRPr>
          </a:p>
          <a:p>
            <a:pPr marL="901700" indent="-901700"/>
            <a:r>
              <a:rPr lang="en-CA" sz="1500" b="1" dirty="0" smtClean="0">
                <a:solidFill>
                  <a:schemeClr val="accent2"/>
                </a:solidFill>
              </a:rPr>
              <a:t>2007	</a:t>
            </a:r>
            <a:r>
              <a:rPr lang="en-CA" sz="1500" b="1" i="1" dirty="0" smtClean="0">
                <a:solidFill>
                  <a:schemeClr val="accent2"/>
                </a:solidFill>
              </a:rPr>
              <a:t>Survey of Industrial Water Use</a:t>
            </a:r>
          </a:p>
          <a:p>
            <a:pPr marL="901700" indent="-901700">
              <a:buAutoNum type="arabicPlain" startAt="2003"/>
            </a:pPr>
            <a:endParaRPr lang="en-CA" sz="1500" b="1" dirty="0" smtClean="0">
              <a:solidFill>
                <a:schemeClr val="accent2"/>
              </a:solidFill>
            </a:endParaRPr>
          </a:p>
          <a:p>
            <a:pPr marL="901700" indent="-901700"/>
            <a:r>
              <a:rPr lang="en-CA" sz="1500" b="1" dirty="0" smtClean="0">
                <a:solidFill>
                  <a:schemeClr val="accent2"/>
                </a:solidFill>
              </a:rPr>
              <a:t>2009	</a:t>
            </a:r>
            <a:r>
              <a:rPr lang="en-CA" sz="1500" b="1" i="1" dirty="0" smtClean="0">
                <a:solidFill>
                  <a:schemeClr val="accent2"/>
                </a:solidFill>
              </a:rPr>
              <a:t>Survey of Drinking water Treatment Plants</a:t>
            </a:r>
          </a:p>
          <a:p>
            <a:pPr marL="457200" indent="-457200"/>
            <a:endParaRPr lang="en-CA" sz="1500" b="1" i="1" dirty="0">
              <a:solidFill>
                <a:schemeClr val="accent2"/>
              </a:solidFill>
            </a:endParaRPr>
          </a:p>
          <a:p>
            <a:pPr marL="890588" indent="-890588"/>
            <a:r>
              <a:rPr lang="en-CA" sz="1500" b="1" i="1" dirty="0" smtClean="0">
                <a:solidFill>
                  <a:schemeClr val="accent2"/>
                </a:solidFill>
              </a:rPr>
              <a:t>2013	Measuring Ecosystem Goods and Services </a:t>
            </a:r>
            <a:r>
              <a:rPr lang="en-CA" sz="1500" b="1" dirty="0" smtClean="0">
                <a:solidFill>
                  <a:schemeClr val="accent2"/>
                </a:solidFill>
              </a:rPr>
              <a:t>project results published in </a:t>
            </a:r>
            <a:r>
              <a:rPr lang="en-CA" sz="1500" b="1" i="1" dirty="0" smtClean="0">
                <a:solidFill>
                  <a:schemeClr val="accent2"/>
                </a:solidFill>
              </a:rPr>
              <a:t>Human Activity and the Environment</a:t>
            </a:r>
            <a:r>
              <a:rPr lang="en-CA" sz="1500" b="1" dirty="0" smtClean="0">
                <a:solidFill>
                  <a:schemeClr val="accent2"/>
                </a:solidFill>
              </a:rPr>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31/01/2014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20</a:t>
            </a:fld>
            <a:endParaRPr lang="en-CA"/>
          </a:p>
        </p:txBody>
      </p:sp>
      <p:sp>
        <p:nvSpPr>
          <p:cNvPr id="7" name="Rectangle 2"/>
          <p:cNvSpPr txBox="1">
            <a:spLocks noChangeArrowheads="1"/>
          </p:cNvSpPr>
          <p:nvPr/>
        </p:nvSpPr>
        <p:spPr bwMode="auto">
          <a:xfrm>
            <a:off x="323850" y="629568"/>
            <a:ext cx="8218488" cy="711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003366"/>
                </a:solidFill>
                <a:effectLst/>
                <a:uLnTx/>
                <a:uFillTx/>
                <a:latin typeface="+mj-lt"/>
                <a:ea typeface="+mj-ea"/>
                <a:cs typeface="+mj-cs"/>
              </a:rPr>
              <a:t>Questions?</a:t>
            </a:r>
          </a:p>
        </p:txBody>
      </p:sp>
      <p:sp>
        <p:nvSpPr>
          <p:cNvPr id="9" name="TextBox 8"/>
          <p:cNvSpPr txBox="1"/>
          <p:nvPr/>
        </p:nvSpPr>
        <p:spPr>
          <a:xfrm>
            <a:off x="484790" y="3861048"/>
            <a:ext cx="8191666" cy="2616101"/>
          </a:xfrm>
          <a:prstGeom prst="rect">
            <a:avLst/>
          </a:prstGeom>
          <a:noFill/>
        </p:spPr>
        <p:txBody>
          <a:bodyPr wrap="none" rtlCol="0">
            <a:spAutoFit/>
          </a:bodyPr>
          <a:lstStyle/>
          <a:p>
            <a:r>
              <a:rPr lang="en-CA" sz="2000" b="1" kern="0" dirty="0" smtClean="0">
                <a:solidFill>
                  <a:srgbClr val="003366"/>
                </a:solidFill>
                <a:latin typeface="+mj-lt"/>
                <a:ea typeface="+mj-ea"/>
                <a:cs typeface="+mj-cs"/>
              </a:rPr>
              <a:t>Joe St. Lawrence</a:t>
            </a:r>
          </a:p>
          <a:p>
            <a:endParaRPr lang="en-CA" sz="1400" b="1" kern="0" dirty="0" smtClean="0">
              <a:solidFill>
                <a:srgbClr val="003366"/>
              </a:solidFill>
              <a:latin typeface="+mj-lt"/>
              <a:ea typeface="+mj-ea"/>
              <a:cs typeface="+mj-cs"/>
            </a:endParaRPr>
          </a:p>
          <a:p>
            <a:r>
              <a:rPr lang="en-CA" sz="1400" b="1" kern="0" dirty="0" smtClean="0">
                <a:solidFill>
                  <a:srgbClr val="003366"/>
                </a:solidFill>
                <a:latin typeface="+mj-lt"/>
                <a:ea typeface="+mj-ea"/>
                <a:cs typeface="+mj-cs"/>
              </a:rPr>
              <a:t>Environment Accounts and Statistics | </a:t>
            </a:r>
            <a:r>
              <a:rPr lang="en-CA" sz="1400" b="1" kern="0" dirty="0" err="1" smtClean="0">
                <a:solidFill>
                  <a:srgbClr val="003366"/>
                </a:solidFill>
                <a:latin typeface="+mj-lt"/>
                <a:ea typeface="+mj-ea"/>
                <a:cs typeface="+mj-cs"/>
              </a:rPr>
              <a:t>Comptes</a:t>
            </a:r>
            <a:r>
              <a:rPr lang="en-CA" sz="1400" b="1" kern="0" dirty="0" smtClean="0">
                <a:solidFill>
                  <a:srgbClr val="003366"/>
                </a:solidFill>
                <a:latin typeface="+mj-lt"/>
                <a:ea typeface="+mj-ea"/>
                <a:cs typeface="+mj-cs"/>
              </a:rPr>
              <a:t> et </a:t>
            </a:r>
            <a:r>
              <a:rPr lang="en-CA" sz="1400" b="1" kern="0" dirty="0" err="1" smtClean="0">
                <a:solidFill>
                  <a:srgbClr val="003366"/>
                </a:solidFill>
                <a:latin typeface="+mj-lt"/>
                <a:ea typeface="+mj-ea"/>
                <a:cs typeface="+mj-cs"/>
              </a:rPr>
              <a:t>statistique</a:t>
            </a:r>
            <a:r>
              <a:rPr lang="en-CA" sz="1400" b="1" kern="0" dirty="0" smtClean="0">
                <a:solidFill>
                  <a:srgbClr val="003366"/>
                </a:solidFill>
                <a:latin typeface="+mj-lt"/>
                <a:ea typeface="+mj-ea"/>
                <a:cs typeface="+mj-cs"/>
              </a:rPr>
              <a:t> de </a:t>
            </a:r>
            <a:r>
              <a:rPr lang="en-CA" sz="1400" b="1" kern="0" dirty="0" err="1" smtClean="0">
                <a:solidFill>
                  <a:srgbClr val="003366"/>
                </a:solidFill>
                <a:latin typeface="+mj-lt"/>
                <a:ea typeface="+mj-ea"/>
                <a:cs typeface="+mj-cs"/>
              </a:rPr>
              <a:t>l'environnement</a:t>
            </a:r>
            <a:endParaRPr lang="en-CA" sz="1400" b="1" kern="0" dirty="0" smtClean="0">
              <a:solidFill>
                <a:srgbClr val="003366"/>
              </a:solidFill>
              <a:latin typeface="+mj-lt"/>
              <a:ea typeface="+mj-ea"/>
              <a:cs typeface="+mj-cs"/>
            </a:endParaRPr>
          </a:p>
          <a:p>
            <a:r>
              <a:rPr lang="en-CA" sz="1400" b="1" kern="0" dirty="0" smtClean="0">
                <a:solidFill>
                  <a:srgbClr val="003366"/>
                </a:solidFill>
                <a:latin typeface="+mj-lt"/>
                <a:ea typeface="+mj-ea"/>
                <a:cs typeface="+mj-cs"/>
              </a:rPr>
              <a:t>R.H. Coats Building | </a:t>
            </a:r>
            <a:r>
              <a:rPr lang="en-CA" sz="1400" b="1" kern="0" dirty="0" err="1" smtClean="0">
                <a:solidFill>
                  <a:srgbClr val="003366"/>
                </a:solidFill>
                <a:latin typeface="+mj-lt"/>
                <a:ea typeface="+mj-ea"/>
                <a:cs typeface="+mj-cs"/>
              </a:rPr>
              <a:t>Immeuble</a:t>
            </a:r>
            <a:r>
              <a:rPr lang="en-CA" sz="1400" b="1" kern="0" dirty="0" smtClean="0">
                <a:solidFill>
                  <a:srgbClr val="003366"/>
                </a:solidFill>
                <a:latin typeface="+mj-lt"/>
                <a:ea typeface="+mj-ea"/>
                <a:cs typeface="+mj-cs"/>
              </a:rPr>
              <a:t> R.-H.-Coats / Floor | </a:t>
            </a:r>
            <a:r>
              <a:rPr lang="en-CA" sz="1400" b="1" kern="0" dirty="0" err="1" smtClean="0">
                <a:solidFill>
                  <a:srgbClr val="003366"/>
                </a:solidFill>
                <a:latin typeface="+mj-lt"/>
                <a:ea typeface="+mj-ea"/>
                <a:cs typeface="+mj-cs"/>
              </a:rPr>
              <a:t>Étage</a:t>
            </a:r>
            <a:r>
              <a:rPr lang="en-CA" sz="1400" b="1" kern="0" dirty="0" smtClean="0">
                <a:solidFill>
                  <a:srgbClr val="003366"/>
                </a:solidFill>
                <a:latin typeface="+mj-lt"/>
                <a:ea typeface="+mj-ea"/>
                <a:cs typeface="+mj-cs"/>
              </a:rPr>
              <a:t> 25 M</a:t>
            </a:r>
          </a:p>
          <a:p>
            <a:r>
              <a:rPr lang="en-CA" sz="1400" b="1" kern="0" dirty="0" smtClean="0">
                <a:solidFill>
                  <a:srgbClr val="003366"/>
                </a:solidFill>
                <a:latin typeface="+mj-lt"/>
                <a:ea typeface="+mj-ea"/>
                <a:cs typeface="+mj-cs"/>
              </a:rPr>
              <a:t>Statistics Canada | 100 Tunney's Pasture Driveway, Ottawa ON K1A 0T6</a:t>
            </a:r>
          </a:p>
          <a:p>
            <a:r>
              <a:rPr lang="en-CA" sz="1400" b="1" kern="0" dirty="0" err="1" smtClean="0">
                <a:solidFill>
                  <a:srgbClr val="003366"/>
                </a:solidFill>
                <a:latin typeface="+mj-lt"/>
                <a:ea typeface="+mj-ea"/>
                <a:cs typeface="+mj-cs"/>
              </a:rPr>
              <a:t>Statistique</a:t>
            </a:r>
            <a:r>
              <a:rPr lang="en-CA" sz="1400" b="1" kern="0" dirty="0" smtClean="0">
                <a:solidFill>
                  <a:srgbClr val="003366"/>
                </a:solidFill>
                <a:latin typeface="+mj-lt"/>
                <a:ea typeface="+mj-ea"/>
                <a:cs typeface="+mj-cs"/>
              </a:rPr>
              <a:t> Canada | 100, promenade Tunney's Pasture, Ottawa ON K1A 0T6</a:t>
            </a:r>
          </a:p>
          <a:p>
            <a:r>
              <a:rPr lang="en-CA" sz="1400" b="1" kern="0" dirty="0" smtClean="0">
                <a:solidFill>
                  <a:srgbClr val="003366"/>
                </a:solidFill>
                <a:latin typeface="+mj-lt"/>
                <a:ea typeface="+mj-ea"/>
                <a:cs typeface="+mj-cs"/>
              </a:rPr>
              <a:t>Joe.St.Lawrence@statcan.gc.ca</a:t>
            </a:r>
          </a:p>
          <a:p>
            <a:r>
              <a:rPr lang="en-CA" sz="1400" b="1" kern="0" dirty="0" smtClean="0">
                <a:solidFill>
                  <a:srgbClr val="003366"/>
                </a:solidFill>
                <a:latin typeface="+mj-lt"/>
                <a:ea typeface="+mj-ea"/>
                <a:cs typeface="+mj-cs"/>
              </a:rPr>
              <a:t>Telephone | </a:t>
            </a:r>
            <a:r>
              <a:rPr lang="en-CA" sz="1400" b="1" kern="0" dirty="0" err="1" smtClean="0">
                <a:solidFill>
                  <a:srgbClr val="003366"/>
                </a:solidFill>
                <a:latin typeface="+mj-lt"/>
                <a:ea typeface="+mj-ea"/>
                <a:cs typeface="+mj-cs"/>
              </a:rPr>
              <a:t>Téléphone</a:t>
            </a:r>
            <a:r>
              <a:rPr lang="en-CA" sz="1400" b="1" kern="0" dirty="0" smtClean="0">
                <a:solidFill>
                  <a:srgbClr val="003366"/>
                </a:solidFill>
                <a:latin typeface="+mj-lt"/>
                <a:ea typeface="+mj-ea"/>
                <a:cs typeface="+mj-cs"/>
              </a:rPr>
              <a:t> 613-951-7709</a:t>
            </a:r>
          </a:p>
          <a:p>
            <a:r>
              <a:rPr lang="en-CA" sz="1400" b="1" kern="0" dirty="0" smtClean="0">
                <a:solidFill>
                  <a:srgbClr val="003366"/>
                </a:solidFill>
                <a:latin typeface="+mj-lt"/>
                <a:ea typeface="+mj-ea"/>
                <a:cs typeface="+mj-cs"/>
              </a:rPr>
              <a:t>Facsimile | </a:t>
            </a:r>
            <a:r>
              <a:rPr lang="en-CA" sz="1400" b="1" kern="0" dirty="0" err="1" smtClean="0">
                <a:solidFill>
                  <a:srgbClr val="003366"/>
                </a:solidFill>
                <a:latin typeface="+mj-lt"/>
                <a:ea typeface="+mj-ea"/>
                <a:cs typeface="+mj-cs"/>
              </a:rPr>
              <a:t>Télécopieur</a:t>
            </a:r>
            <a:r>
              <a:rPr lang="en-CA" sz="1400" b="1" kern="0" dirty="0" smtClean="0">
                <a:solidFill>
                  <a:srgbClr val="003366"/>
                </a:solidFill>
                <a:latin typeface="+mj-lt"/>
                <a:ea typeface="+mj-ea"/>
                <a:cs typeface="+mj-cs"/>
              </a:rPr>
              <a:t> 613-951-0634</a:t>
            </a:r>
          </a:p>
          <a:p>
            <a:r>
              <a:rPr lang="en-CA" sz="1400" b="1" kern="0" dirty="0" smtClean="0">
                <a:solidFill>
                  <a:srgbClr val="003366"/>
                </a:solidFill>
                <a:latin typeface="+mj-lt"/>
                <a:ea typeface="+mj-ea"/>
                <a:cs typeface="+mj-cs"/>
              </a:rPr>
              <a:t>Government of Canada | </a:t>
            </a:r>
            <a:r>
              <a:rPr lang="en-CA" sz="1400" b="1" kern="0" dirty="0" err="1" smtClean="0">
                <a:solidFill>
                  <a:srgbClr val="003366"/>
                </a:solidFill>
                <a:latin typeface="+mj-lt"/>
                <a:ea typeface="+mj-ea"/>
                <a:cs typeface="+mj-cs"/>
              </a:rPr>
              <a:t>Gouvernement</a:t>
            </a:r>
            <a:r>
              <a:rPr lang="en-CA" sz="1400" b="1" kern="0" dirty="0" smtClean="0">
                <a:solidFill>
                  <a:srgbClr val="003366"/>
                </a:solidFill>
                <a:latin typeface="+mj-lt"/>
                <a:ea typeface="+mj-ea"/>
                <a:cs typeface="+mj-cs"/>
              </a:rPr>
              <a:t> du Canada </a:t>
            </a:r>
          </a:p>
          <a:p>
            <a:endParaRPr lang="en-CA"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sz="2000" b="1" kern="1200" dirty="0" smtClean="0">
                <a:solidFill>
                  <a:schemeClr val="accent2"/>
                </a:solidFill>
                <a:latin typeface="Arial" charset="0"/>
              </a:rPr>
              <a:t>“</a:t>
            </a:r>
            <a:r>
              <a:rPr lang="en-CA" sz="2000" b="1" i="1" kern="1200" dirty="0" smtClean="0">
                <a:solidFill>
                  <a:schemeClr val="accent2"/>
                </a:solidFill>
                <a:latin typeface="Arial" charset="0"/>
              </a:rPr>
              <a:t>What we measure affects what we do; and if our measurements are flawed, decisions may be distorted. Choices between promoting GDP and protecting the environment may be false choices, once environmental degradation is appropriately included in our measurement of economic performance. So too, we often draw inferences about what are good policies by looking at what policies have promoted economic growth; but if our metrics of performance are flawed, so too may be the inferences that we draw.”</a:t>
            </a:r>
          </a:p>
          <a:p>
            <a:pPr>
              <a:buNone/>
            </a:pPr>
            <a:endParaRPr lang="en-CA" sz="2000" b="1" kern="1200" dirty="0" smtClean="0">
              <a:solidFill>
                <a:schemeClr val="accent2"/>
              </a:solidFill>
              <a:latin typeface="Arial" charset="0"/>
            </a:endParaRPr>
          </a:p>
          <a:p>
            <a:pPr algn="r">
              <a:buNone/>
            </a:pPr>
            <a:r>
              <a:rPr lang="en-CA" sz="1600" b="1" kern="1200" dirty="0" err="1" smtClean="0">
                <a:solidFill>
                  <a:schemeClr val="accent2"/>
                </a:solidFill>
                <a:latin typeface="Arial" charset="0"/>
              </a:rPr>
              <a:t>Stiglitz</a:t>
            </a:r>
            <a:r>
              <a:rPr lang="en-CA" sz="1600" b="1" kern="1200" dirty="0" smtClean="0">
                <a:solidFill>
                  <a:schemeClr val="accent2"/>
                </a:solidFill>
                <a:latin typeface="Arial" charset="0"/>
              </a:rPr>
              <a:t>, J.E., A. </a:t>
            </a:r>
            <a:r>
              <a:rPr lang="en-CA" sz="1600" b="1" kern="1200" dirty="0" err="1" smtClean="0">
                <a:solidFill>
                  <a:schemeClr val="accent2"/>
                </a:solidFill>
                <a:latin typeface="Arial" charset="0"/>
              </a:rPr>
              <a:t>Sen</a:t>
            </a:r>
            <a:r>
              <a:rPr lang="en-CA" sz="1600" b="1" kern="1200" dirty="0" smtClean="0">
                <a:solidFill>
                  <a:schemeClr val="accent2"/>
                </a:solidFill>
                <a:latin typeface="Arial" charset="0"/>
              </a:rPr>
              <a:t>, and J-P. </a:t>
            </a:r>
            <a:r>
              <a:rPr lang="en-CA" sz="1600" b="1" kern="1200" dirty="0" err="1" smtClean="0">
                <a:solidFill>
                  <a:schemeClr val="accent2"/>
                </a:solidFill>
                <a:latin typeface="Arial" charset="0"/>
              </a:rPr>
              <a:t>Fitoussi</a:t>
            </a:r>
            <a:r>
              <a:rPr lang="en-CA" sz="1600" b="1" kern="1200" dirty="0" smtClean="0">
                <a:solidFill>
                  <a:schemeClr val="accent2"/>
                </a:solidFill>
                <a:latin typeface="Arial" charset="0"/>
              </a:rPr>
              <a:t>, (2009), Report by the Commission on the Measurement of Economic Performance and Social Progress, p.7</a:t>
            </a:r>
          </a:p>
          <a:p>
            <a:pPr algn="r">
              <a:buNone/>
            </a:pPr>
            <a:r>
              <a:rPr lang="en-CA" sz="1600" b="1" kern="1200" dirty="0" smtClean="0">
                <a:solidFill>
                  <a:schemeClr val="accent2"/>
                </a:solidFill>
                <a:latin typeface="Arial" charset="0"/>
                <a:hlinkClick r:id="rId3"/>
              </a:rPr>
              <a:t>www.stiglitz-sen-fitoussi.fr/documents/rapport_anglais.pdf</a:t>
            </a:r>
            <a:r>
              <a:rPr lang="en-CA" sz="1600" b="1" kern="1200" dirty="0" smtClean="0">
                <a:solidFill>
                  <a:schemeClr val="accent2"/>
                </a:solidFill>
                <a:latin typeface="Arial" charset="0"/>
              </a:rPr>
              <a:t> </a:t>
            </a:r>
          </a:p>
        </p:txBody>
      </p:sp>
      <p:sp>
        <p:nvSpPr>
          <p:cNvPr id="4" name="Date Placeholder 3"/>
          <p:cNvSpPr>
            <a:spLocks noGrp="1"/>
          </p:cNvSpPr>
          <p:nvPr>
            <p:ph type="dt" sz="half" idx="10"/>
          </p:nvPr>
        </p:nvSpPr>
        <p:spPr/>
        <p:txBody>
          <a:bodyPr/>
          <a:lstStyle/>
          <a:p>
            <a:pPr>
              <a:defRPr/>
            </a:pPr>
            <a:fld id="{9CB6147B-A11E-4E11-B417-8BE79F88A807}" type="datetime1">
              <a:rPr lang="en-CA" smtClean="0"/>
              <a:pPr>
                <a:defRPr/>
              </a:pPr>
              <a:t>31/01/2014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21</a:t>
            </a:fld>
            <a:endParaRPr lang="en-CA"/>
          </a:p>
        </p:txBody>
      </p:sp>
      <p:sp>
        <p:nvSpPr>
          <p:cNvPr id="7" name="Rectangle 2"/>
          <p:cNvSpPr txBox="1">
            <a:spLocks noChangeArrowheads="1"/>
          </p:cNvSpPr>
          <p:nvPr/>
        </p:nvSpPr>
        <p:spPr bwMode="auto">
          <a:xfrm>
            <a:off x="323850" y="549275"/>
            <a:ext cx="8218488" cy="711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003366"/>
                </a:solidFill>
                <a:effectLst/>
                <a:uLnTx/>
                <a:uFillTx/>
                <a:latin typeface="+mj-lt"/>
                <a:ea typeface="+mj-ea"/>
                <a:cs typeface="+mj-cs"/>
              </a:rPr>
              <a:t>“Beyond GDP”</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fld id="{747A1A06-976B-4CF1-A5ED-5F2A5A077996}" type="datetime1">
              <a:rPr lang="en-CA" smtClean="0"/>
              <a:pPr/>
              <a:t>31/01/2014</a:t>
            </a:fld>
            <a:endParaRPr lang="en-CA" smtClean="0"/>
          </a:p>
        </p:txBody>
      </p:sp>
      <p:sp>
        <p:nvSpPr>
          <p:cNvPr id="9219" name="Footer Placeholder 4"/>
          <p:cNvSpPr>
            <a:spLocks noGrp="1"/>
          </p:cNvSpPr>
          <p:nvPr>
            <p:ph type="ftr" sz="quarter" idx="11"/>
          </p:nvPr>
        </p:nvSpPr>
        <p:spPr>
          <a:noFill/>
        </p:spPr>
        <p:txBody>
          <a:bodyPr/>
          <a:lstStyle/>
          <a:p>
            <a:r>
              <a:rPr lang="en-CA" smtClean="0"/>
              <a:t>Statistics Canada • Statistique Canada</a:t>
            </a:r>
          </a:p>
        </p:txBody>
      </p:sp>
      <p:sp>
        <p:nvSpPr>
          <p:cNvPr id="9220" name="Slide Number Placeholder 5"/>
          <p:cNvSpPr>
            <a:spLocks noGrp="1"/>
          </p:cNvSpPr>
          <p:nvPr>
            <p:ph type="sldNum" sz="quarter" idx="12"/>
          </p:nvPr>
        </p:nvSpPr>
        <p:spPr>
          <a:noFill/>
        </p:spPr>
        <p:txBody>
          <a:bodyPr/>
          <a:lstStyle/>
          <a:p>
            <a:fld id="{FCC0C8D6-30A3-40FA-A661-3E41CCEDE601}" type="slidenum">
              <a:rPr lang="en-CA" smtClean="0"/>
              <a:pPr/>
              <a:t>3</a:t>
            </a:fld>
            <a:endParaRPr lang="en-CA" smtClean="0"/>
          </a:p>
        </p:txBody>
      </p:sp>
      <p:sp>
        <p:nvSpPr>
          <p:cNvPr id="9221" name="Rectangle 4"/>
          <p:cNvSpPr>
            <a:spLocks noGrp="1" noChangeArrowheads="1"/>
          </p:cNvSpPr>
          <p:nvPr>
            <p:ph type="title"/>
          </p:nvPr>
        </p:nvSpPr>
        <p:spPr bwMode="auto">
          <a:xfrm>
            <a:off x="395163" y="620713"/>
            <a:ext cx="8569325"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b="1" dirty="0" smtClean="0">
                <a:solidFill>
                  <a:srgbClr val="003366"/>
                </a:solidFill>
              </a:rPr>
              <a:t>The Economy</a:t>
            </a:r>
            <a:endParaRPr lang="en-CA" dirty="0" smtClean="0">
              <a:solidFill>
                <a:srgbClr val="003366"/>
              </a:solidFill>
            </a:endParaRPr>
          </a:p>
        </p:txBody>
      </p:sp>
      <p:sp>
        <p:nvSpPr>
          <p:cNvPr id="9222" name="Oval 6"/>
          <p:cNvSpPr>
            <a:spLocks noChangeArrowheads="1"/>
          </p:cNvSpPr>
          <p:nvPr/>
        </p:nvSpPr>
        <p:spPr bwMode="auto">
          <a:xfrm>
            <a:off x="3492500" y="-3195638"/>
            <a:ext cx="9936163" cy="9504363"/>
          </a:xfrm>
          <a:prstGeom prst="ellipse">
            <a:avLst/>
          </a:prstGeom>
          <a:solidFill>
            <a:srgbClr val="92D050"/>
          </a:solidFill>
          <a:ln w="9525" algn="ctr">
            <a:solidFill>
              <a:schemeClr val="tx1"/>
            </a:solidFill>
            <a:round/>
            <a:headEnd/>
            <a:tailEnd/>
          </a:ln>
        </p:spPr>
        <p:txBody>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sz="3600" b="1" dirty="0">
              <a:solidFill>
                <a:srgbClr val="003366"/>
              </a:solidFill>
            </a:endParaRPr>
          </a:p>
          <a:p>
            <a:r>
              <a:rPr lang="en-CA" sz="3600" b="1" dirty="0">
                <a:solidFill>
                  <a:srgbClr val="003366"/>
                </a:solidFill>
              </a:rPr>
              <a:t>	</a:t>
            </a:r>
            <a:r>
              <a:rPr lang="en-CA" sz="2400" b="1" dirty="0">
                <a:solidFill>
                  <a:srgbClr val="003366"/>
                </a:solidFill>
              </a:rPr>
              <a:t>-Natural Resources</a:t>
            </a:r>
          </a:p>
          <a:p>
            <a:r>
              <a:rPr lang="en-CA" sz="2400" b="1" dirty="0">
                <a:solidFill>
                  <a:srgbClr val="003366"/>
                </a:solidFill>
              </a:rPr>
              <a:t>	-Ecosystem Services</a:t>
            </a:r>
          </a:p>
          <a:p>
            <a:endParaRPr lang="en-CA" sz="2400" b="1" dirty="0">
              <a:solidFill>
                <a:srgbClr val="003366"/>
              </a:solidFill>
            </a:endParaRPr>
          </a:p>
          <a:p>
            <a:endParaRPr lang="en-CA" sz="2400" b="1" dirty="0">
              <a:solidFill>
                <a:srgbClr val="003366"/>
              </a:solidFill>
            </a:endParaRPr>
          </a:p>
          <a:p>
            <a:endParaRPr lang="en-CA" sz="2400" b="1" dirty="0">
              <a:solidFill>
                <a:srgbClr val="003366"/>
              </a:solidFill>
            </a:endParaRPr>
          </a:p>
          <a:p>
            <a:endParaRPr lang="en-CA" sz="2400" b="1" dirty="0">
              <a:solidFill>
                <a:srgbClr val="003366"/>
              </a:solidFill>
            </a:endParaRPr>
          </a:p>
          <a:p>
            <a:r>
              <a:rPr lang="en-CA" sz="2400" b="1" dirty="0">
                <a:solidFill>
                  <a:srgbClr val="003366"/>
                </a:solidFill>
              </a:rPr>
              <a:t>	</a:t>
            </a:r>
          </a:p>
          <a:p>
            <a:endParaRPr lang="en-CA" sz="2400" b="1" dirty="0">
              <a:solidFill>
                <a:srgbClr val="003366"/>
              </a:solidFill>
            </a:endParaRPr>
          </a:p>
          <a:p>
            <a:r>
              <a:rPr lang="en-CA" sz="2400" b="1" dirty="0">
                <a:solidFill>
                  <a:srgbClr val="003366"/>
                </a:solidFill>
              </a:rPr>
              <a:t>		</a:t>
            </a:r>
          </a:p>
          <a:p>
            <a:r>
              <a:rPr lang="en-CA" sz="2400" b="1" dirty="0">
                <a:solidFill>
                  <a:srgbClr val="003366"/>
                </a:solidFill>
              </a:rPr>
              <a:t>		-Residuals</a:t>
            </a:r>
          </a:p>
          <a:p>
            <a:endParaRPr lang="en-CA" sz="3600" b="1" dirty="0">
              <a:solidFill>
                <a:srgbClr val="003366"/>
              </a:solidFill>
            </a:endParaRPr>
          </a:p>
        </p:txBody>
      </p:sp>
      <p:sp>
        <p:nvSpPr>
          <p:cNvPr id="8" name="Oval 7"/>
          <p:cNvSpPr/>
          <p:nvPr/>
        </p:nvSpPr>
        <p:spPr bwMode="auto">
          <a:xfrm>
            <a:off x="3635375" y="2924175"/>
            <a:ext cx="1944688" cy="1873250"/>
          </a:xfrm>
          <a:prstGeom prst="ellipse">
            <a:avLst/>
          </a:prstGeom>
          <a:solidFill>
            <a:schemeClr val="accent1">
              <a:lumMod val="90000"/>
              <a:alpha val="82000"/>
            </a:schemeClr>
          </a:solidFill>
          <a:ln w="9525" cap="flat" cmpd="sng" algn="ctr">
            <a:solidFill>
              <a:schemeClr val="tx1"/>
            </a:solidFill>
            <a:prstDash val="solid"/>
            <a:round/>
            <a:headEnd type="none" w="med" len="med"/>
            <a:tailEnd type="none" w="med" len="med"/>
          </a:ln>
          <a:effectLst/>
        </p:spPr>
        <p:txBody>
          <a:bodyPr/>
          <a:lstStyle/>
          <a:p>
            <a:pPr algn="ctr">
              <a:defRPr/>
            </a:pPr>
            <a:r>
              <a:rPr lang="en-CA" sz="1400" b="1" dirty="0">
                <a:solidFill>
                  <a:srgbClr val="002060"/>
                </a:solidFill>
              </a:rPr>
              <a:t>The</a:t>
            </a:r>
          </a:p>
          <a:p>
            <a:pPr algn="ctr">
              <a:defRPr/>
            </a:pPr>
            <a:r>
              <a:rPr lang="en-CA" sz="1400" b="1" dirty="0">
                <a:solidFill>
                  <a:srgbClr val="002060"/>
                </a:solidFill>
              </a:rPr>
              <a:t>Economy</a:t>
            </a:r>
          </a:p>
          <a:p>
            <a:pPr algn="ctr">
              <a:defRPr/>
            </a:pPr>
            <a:endParaRPr lang="en-CA" sz="1000" b="1" dirty="0">
              <a:solidFill>
                <a:srgbClr val="002060"/>
              </a:solidFill>
            </a:endParaRPr>
          </a:p>
          <a:p>
            <a:pPr algn="ctr">
              <a:defRPr/>
            </a:pPr>
            <a:endParaRPr lang="en-CA" sz="1400" b="1" dirty="0">
              <a:solidFill>
                <a:srgbClr val="002060"/>
              </a:solidFill>
            </a:endParaRPr>
          </a:p>
        </p:txBody>
      </p:sp>
      <p:sp>
        <p:nvSpPr>
          <p:cNvPr id="9224" name="Down Arrow 9"/>
          <p:cNvSpPr>
            <a:spLocks noChangeArrowheads="1"/>
          </p:cNvSpPr>
          <p:nvPr/>
        </p:nvSpPr>
        <p:spPr bwMode="auto">
          <a:xfrm rot="2391050">
            <a:off x="4724400" y="2092325"/>
            <a:ext cx="1441450" cy="1223963"/>
          </a:xfrm>
          <a:prstGeom prst="downArrow">
            <a:avLst>
              <a:gd name="adj1" fmla="val 47917"/>
              <a:gd name="adj2" fmla="val 50000"/>
            </a:avLst>
          </a:prstGeom>
          <a:solidFill>
            <a:srgbClr val="FF0000"/>
          </a:solidFill>
          <a:ln w="9525" algn="ctr">
            <a:solidFill>
              <a:schemeClr val="tx1"/>
            </a:solidFill>
            <a:round/>
            <a:headEnd/>
            <a:tailEnd/>
          </a:ln>
        </p:spPr>
        <p:txBody>
          <a:bodyPr/>
          <a:lstStyle/>
          <a:p>
            <a:endParaRPr lang="en-US"/>
          </a:p>
        </p:txBody>
      </p:sp>
      <p:sp>
        <p:nvSpPr>
          <p:cNvPr id="9225" name="Down Arrow 10"/>
          <p:cNvSpPr>
            <a:spLocks noChangeArrowheads="1"/>
          </p:cNvSpPr>
          <p:nvPr/>
        </p:nvSpPr>
        <p:spPr bwMode="auto">
          <a:xfrm rot="-3791709">
            <a:off x="5299076" y="3951287"/>
            <a:ext cx="1439862" cy="1223963"/>
          </a:xfrm>
          <a:prstGeom prst="downArrow">
            <a:avLst>
              <a:gd name="adj1" fmla="val 47917"/>
              <a:gd name="adj2" fmla="val 50000"/>
            </a:avLst>
          </a:prstGeom>
          <a:solidFill>
            <a:srgbClr val="FF0000"/>
          </a:solidFill>
          <a:ln w="9525" algn="ctr">
            <a:solidFill>
              <a:schemeClr val="tx1"/>
            </a:solidFill>
            <a:round/>
            <a:headEnd/>
            <a:tailEnd/>
          </a:ln>
        </p:spPr>
        <p:txBody>
          <a:bodyPr/>
          <a:lstStyle/>
          <a:p>
            <a:endParaRPr lang="en-US"/>
          </a:p>
        </p:txBody>
      </p:sp>
      <p:sp>
        <p:nvSpPr>
          <p:cNvPr id="9226" name="TextBox 11"/>
          <p:cNvSpPr txBox="1">
            <a:spLocks noChangeArrowheads="1"/>
          </p:cNvSpPr>
          <p:nvPr/>
        </p:nvSpPr>
        <p:spPr bwMode="auto">
          <a:xfrm>
            <a:off x="683568" y="3573016"/>
            <a:ext cx="1931987" cy="830263"/>
          </a:xfrm>
          <a:prstGeom prst="rect">
            <a:avLst/>
          </a:prstGeom>
          <a:noFill/>
          <a:ln w="9525">
            <a:noFill/>
            <a:miter lim="800000"/>
            <a:headEnd/>
            <a:tailEnd/>
          </a:ln>
        </p:spPr>
        <p:txBody>
          <a:bodyPr wrap="none">
            <a:spAutoFit/>
          </a:bodyPr>
          <a:lstStyle/>
          <a:p>
            <a:pPr algn="ctr"/>
            <a:r>
              <a:rPr lang="en-CA" sz="4800" b="1" dirty="0"/>
              <a:t>Flows</a:t>
            </a:r>
          </a:p>
        </p:txBody>
      </p:sp>
      <p:sp>
        <p:nvSpPr>
          <p:cNvPr id="9227" name="TextBox 12"/>
          <p:cNvSpPr txBox="1">
            <a:spLocks noChangeArrowheads="1"/>
          </p:cNvSpPr>
          <p:nvPr/>
        </p:nvSpPr>
        <p:spPr bwMode="auto">
          <a:xfrm>
            <a:off x="179512" y="2276872"/>
            <a:ext cx="2206053" cy="830997"/>
          </a:xfrm>
          <a:prstGeom prst="rect">
            <a:avLst/>
          </a:prstGeom>
          <a:noFill/>
          <a:ln w="9525">
            <a:noFill/>
            <a:miter lim="800000"/>
            <a:headEnd/>
            <a:tailEnd/>
          </a:ln>
        </p:spPr>
        <p:txBody>
          <a:bodyPr wrap="none">
            <a:spAutoFit/>
          </a:bodyPr>
          <a:lstStyle/>
          <a:p>
            <a:pPr algn="ctr"/>
            <a:r>
              <a:rPr lang="en-CA" sz="4800" b="1" dirty="0">
                <a:solidFill>
                  <a:srgbClr val="92D050"/>
                </a:solidFill>
              </a:rPr>
              <a:t>Stocks</a:t>
            </a:r>
          </a:p>
        </p:txBody>
      </p:sp>
      <p:sp>
        <p:nvSpPr>
          <p:cNvPr id="12" name="TextBox 11"/>
          <p:cNvSpPr txBox="1"/>
          <p:nvPr/>
        </p:nvSpPr>
        <p:spPr>
          <a:xfrm>
            <a:off x="3491880" y="620688"/>
            <a:ext cx="5040560" cy="584775"/>
          </a:xfrm>
          <a:prstGeom prst="rect">
            <a:avLst/>
          </a:prstGeom>
          <a:noFill/>
        </p:spPr>
        <p:txBody>
          <a:bodyPr wrap="square" rtlCol="0">
            <a:spAutoFit/>
          </a:bodyPr>
          <a:lstStyle/>
          <a:p>
            <a:r>
              <a:rPr lang="en-CA" sz="3200" b="1" dirty="0">
                <a:solidFill>
                  <a:srgbClr val="003366"/>
                </a:solidFill>
                <a:latin typeface="+mj-lt"/>
                <a:ea typeface="+mj-ea"/>
                <a:cs typeface="+mj-cs"/>
              </a:rPr>
              <a:t>and The Environment</a:t>
            </a:r>
          </a:p>
        </p:txBody>
      </p:sp>
      <p:sp>
        <p:nvSpPr>
          <p:cNvPr id="13" name="TextBox 11"/>
          <p:cNvSpPr txBox="1">
            <a:spLocks noChangeArrowheads="1"/>
          </p:cNvSpPr>
          <p:nvPr/>
        </p:nvSpPr>
        <p:spPr bwMode="auto">
          <a:xfrm>
            <a:off x="971600" y="4869160"/>
            <a:ext cx="4089581" cy="830997"/>
          </a:xfrm>
          <a:prstGeom prst="rect">
            <a:avLst/>
          </a:prstGeom>
          <a:noFill/>
          <a:ln w="9525">
            <a:noFill/>
            <a:miter lim="800000"/>
            <a:headEnd/>
            <a:tailEnd/>
          </a:ln>
        </p:spPr>
        <p:txBody>
          <a:bodyPr wrap="none">
            <a:spAutoFit/>
          </a:bodyPr>
          <a:lstStyle/>
          <a:p>
            <a:pPr algn="ctr"/>
            <a:r>
              <a:rPr lang="en-CA" sz="4800" b="1" dirty="0" smtClean="0">
                <a:solidFill>
                  <a:schemeClr val="accent1">
                    <a:lumMod val="90000"/>
                  </a:schemeClr>
                </a:solidFill>
              </a:rPr>
              <a:t>Expenditures</a:t>
            </a:r>
            <a:endParaRPr lang="en-CA" sz="4800" b="1" dirty="0">
              <a:solidFill>
                <a:schemeClr val="accent1">
                  <a:lumMod val="90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fld id="{4EF9F970-2F56-4B9A-A7AE-8A570B6A7555}" type="datetime1">
              <a:rPr lang="en-CA" smtClean="0"/>
              <a:pPr/>
              <a:t>31/01/2014</a:t>
            </a:fld>
            <a:endParaRPr lang="en-CA" smtClean="0"/>
          </a:p>
        </p:txBody>
      </p:sp>
      <p:sp>
        <p:nvSpPr>
          <p:cNvPr id="11267" name="Footer Placeholder 4"/>
          <p:cNvSpPr>
            <a:spLocks noGrp="1"/>
          </p:cNvSpPr>
          <p:nvPr>
            <p:ph type="ftr" sz="quarter" idx="11"/>
          </p:nvPr>
        </p:nvSpPr>
        <p:spPr>
          <a:noFill/>
        </p:spPr>
        <p:txBody>
          <a:bodyPr/>
          <a:lstStyle/>
          <a:p>
            <a:r>
              <a:rPr lang="en-CA" smtClean="0"/>
              <a:t>Statistics Canada • Statistique Canada</a:t>
            </a:r>
          </a:p>
        </p:txBody>
      </p:sp>
      <p:sp>
        <p:nvSpPr>
          <p:cNvPr id="11268" name="Slide Number Placeholder 5"/>
          <p:cNvSpPr>
            <a:spLocks noGrp="1"/>
          </p:cNvSpPr>
          <p:nvPr>
            <p:ph type="sldNum" sz="quarter" idx="12"/>
          </p:nvPr>
        </p:nvSpPr>
        <p:spPr>
          <a:noFill/>
        </p:spPr>
        <p:txBody>
          <a:bodyPr/>
          <a:lstStyle/>
          <a:p>
            <a:fld id="{9640C49A-1CDB-4334-9DDA-3434C9180AC7}" type="slidenum">
              <a:rPr lang="en-CA" smtClean="0"/>
              <a:pPr/>
              <a:t>4</a:t>
            </a:fld>
            <a:endParaRPr lang="en-CA" smtClean="0"/>
          </a:p>
        </p:txBody>
      </p:sp>
      <p:sp>
        <p:nvSpPr>
          <p:cNvPr id="11269" name="Rectangle 2"/>
          <p:cNvSpPr>
            <a:spLocks noGrp="1" noChangeArrowheads="1"/>
          </p:cNvSpPr>
          <p:nvPr>
            <p:ph type="title"/>
          </p:nvPr>
        </p:nvSpPr>
        <p:spPr bwMode="auto">
          <a:xfrm>
            <a:off x="323850" y="620713"/>
            <a:ext cx="8569325"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b="1" smtClean="0">
                <a:solidFill>
                  <a:srgbClr val="003366"/>
                </a:solidFill>
              </a:rPr>
              <a:t>SNA view</a:t>
            </a:r>
          </a:p>
        </p:txBody>
      </p:sp>
      <p:grpSp>
        <p:nvGrpSpPr>
          <p:cNvPr id="11270" name="Group 78"/>
          <p:cNvGrpSpPr>
            <a:grpSpLocks/>
          </p:cNvGrpSpPr>
          <p:nvPr/>
        </p:nvGrpSpPr>
        <p:grpSpPr bwMode="auto">
          <a:xfrm>
            <a:off x="468313" y="1414463"/>
            <a:ext cx="8066087" cy="5183187"/>
            <a:chOff x="339" y="799"/>
            <a:chExt cx="5081" cy="3265"/>
          </a:xfrm>
        </p:grpSpPr>
        <p:grpSp>
          <p:nvGrpSpPr>
            <p:cNvPr id="11271" name="Group 6"/>
            <p:cNvGrpSpPr>
              <a:grpSpLocks/>
            </p:cNvGrpSpPr>
            <p:nvPr/>
          </p:nvGrpSpPr>
          <p:grpSpPr bwMode="auto">
            <a:xfrm>
              <a:off x="339" y="799"/>
              <a:ext cx="5081" cy="3084"/>
              <a:chOff x="430" y="845"/>
              <a:chExt cx="5081" cy="3084"/>
            </a:xfrm>
          </p:grpSpPr>
          <p:sp>
            <p:nvSpPr>
              <p:cNvPr id="11286" name="Line 7"/>
              <p:cNvSpPr>
                <a:spLocks noChangeShapeType="1"/>
              </p:cNvSpPr>
              <p:nvPr/>
            </p:nvSpPr>
            <p:spPr bwMode="auto">
              <a:xfrm>
                <a:off x="657" y="1026"/>
                <a:ext cx="0" cy="408"/>
              </a:xfrm>
              <a:prstGeom prst="line">
                <a:avLst/>
              </a:prstGeom>
              <a:noFill/>
              <a:ln w="38100">
                <a:solidFill>
                  <a:schemeClr val="tx1"/>
                </a:solidFill>
                <a:round/>
                <a:headEnd/>
                <a:tailEnd/>
              </a:ln>
            </p:spPr>
            <p:txBody>
              <a:bodyPr/>
              <a:lstStyle/>
              <a:p>
                <a:endParaRPr lang="en-CA"/>
              </a:p>
            </p:txBody>
          </p:sp>
          <p:sp>
            <p:nvSpPr>
              <p:cNvPr id="11287" name="Line 8"/>
              <p:cNvSpPr>
                <a:spLocks noChangeShapeType="1"/>
              </p:cNvSpPr>
              <p:nvPr/>
            </p:nvSpPr>
            <p:spPr bwMode="auto">
              <a:xfrm>
                <a:off x="657" y="1525"/>
                <a:ext cx="0" cy="1225"/>
              </a:xfrm>
              <a:prstGeom prst="line">
                <a:avLst/>
              </a:prstGeom>
              <a:noFill/>
              <a:ln w="38100">
                <a:solidFill>
                  <a:schemeClr val="tx1"/>
                </a:solidFill>
                <a:round/>
                <a:headEnd/>
                <a:tailEnd/>
              </a:ln>
            </p:spPr>
            <p:txBody>
              <a:bodyPr/>
              <a:lstStyle/>
              <a:p>
                <a:endParaRPr lang="en-CA"/>
              </a:p>
            </p:txBody>
          </p:sp>
          <p:sp>
            <p:nvSpPr>
              <p:cNvPr id="11288" name="Line 9"/>
              <p:cNvSpPr>
                <a:spLocks noChangeShapeType="1"/>
              </p:cNvSpPr>
              <p:nvPr/>
            </p:nvSpPr>
            <p:spPr bwMode="auto">
              <a:xfrm>
                <a:off x="657" y="2886"/>
                <a:ext cx="0" cy="454"/>
              </a:xfrm>
              <a:prstGeom prst="line">
                <a:avLst/>
              </a:prstGeom>
              <a:noFill/>
              <a:ln w="38100">
                <a:solidFill>
                  <a:schemeClr val="tx1"/>
                </a:solidFill>
                <a:round/>
                <a:headEnd/>
                <a:tailEnd/>
              </a:ln>
            </p:spPr>
            <p:txBody>
              <a:bodyPr/>
              <a:lstStyle/>
              <a:p>
                <a:endParaRPr lang="en-CA"/>
              </a:p>
            </p:txBody>
          </p:sp>
          <p:sp>
            <p:nvSpPr>
              <p:cNvPr id="11289" name="Line 10"/>
              <p:cNvSpPr>
                <a:spLocks noChangeShapeType="1"/>
              </p:cNvSpPr>
              <p:nvPr/>
            </p:nvSpPr>
            <p:spPr bwMode="auto">
              <a:xfrm>
                <a:off x="657" y="3430"/>
                <a:ext cx="0" cy="499"/>
              </a:xfrm>
              <a:prstGeom prst="line">
                <a:avLst/>
              </a:prstGeom>
              <a:noFill/>
              <a:ln w="38100">
                <a:solidFill>
                  <a:schemeClr val="tx1"/>
                </a:solidFill>
                <a:round/>
                <a:headEnd/>
                <a:tailEnd/>
              </a:ln>
            </p:spPr>
            <p:txBody>
              <a:bodyPr/>
              <a:lstStyle/>
              <a:p>
                <a:endParaRPr lang="en-CA"/>
              </a:p>
            </p:txBody>
          </p:sp>
          <p:sp>
            <p:nvSpPr>
              <p:cNvPr id="11290" name="Line 11"/>
              <p:cNvSpPr>
                <a:spLocks noChangeShapeType="1"/>
              </p:cNvSpPr>
              <p:nvPr/>
            </p:nvSpPr>
            <p:spPr bwMode="auto">
              <a:xfrm>
                <a:off x="839" y="1026"/>
                <a:ext cx="816" cy="0"/>
              </a:xfrm>
              <a:prstGeom prst="line">
                <a:avLst/>
              </a:prstGeom>
              <a:noFill/>
              <a:ln w="38100">
                <a:solidFill>
                  <a:schemeClr val="tx1"/>
                </a:solidFill>
                <a:round/>
                <a:headEnd/>
                <a:tailEnd/>
              </a:ln>
            </p:spPr>
            <p:txBody>
              <a:bodyPr/>
              <a:lstStyle/>
              <a:p>
                <a:endParaRPr lang="en-CA"/>
              </a:p>
            </p:txBody>
          </p:sp>
          <p:sp>
            <p:nvSpPr>
              <p:cNvPr id="11291" name="Line 12"/>
              <p:cNvSpPr>
                <a:spLocks noChangeShapeType="1"/>
              </p:cNvSpPr>
              <p:nvPr/>
            </p:nvSpPr>
            <p:spPr bwMode="auto">
              <a:xfrm>
                <a:off x="1791" y="1026"/>
                <a:ext cx="816" cy="0"/>
              </a:xfrm>
              <a:prstGeom prst="line">
                <a:avLst/>
              </a:prstGeom>
              <a:noFill/>
              <a:ln w="38100">
                <a:solidFill>
                  <a:schemeClr val="tx1"/>
                </a:solidFill>
                <a:round/>
                <a:headEnd/>
                <a:tailEnd/>
              </a:ln>
            </p:spPr>
            <p:txBody>
              <a:bodyPr/>
              <a:lstStyle/>
              <a:p>
                <a:endParaRPr lang="en-CA"/>
              </a:p>
            </p:txBody>
          </p:sp>
          <p:sp>
            <p:nvSpPr>
              <p:cNvPr id="11292" name="Line 13"/>
              <p:cNvSpPr>
                <a:spLocks noChangeShapeType="1"/>
              </p:cNvSpPr>
              <p:nvPr/>
            </p:nvSpPr>
            <p:spPr bwMode="auto">
              <a:xfrm>
                <a:off x="2789" y="1026"/>
                <a:ext cx="2722" cy="0"/>
              </a:xfrm>
              <a:prstGeom prst="line">
                <a:avLst/>
              </a:prstGeom>
              <a:noFill/>
              <a:ln w="38100">
                <a:solidFill>
                  <a:schemeClr val="tx1"/>
                </a:solidFill>
                <a:round/>
                <a:headEnd/>
                <a:tailEnd/>
              </a:ln>
            </p:spPr>
            <p:txBody>
              <a:bodyPr/>
              <a:lstStyle/>
              <a:p>
                <a:endParaRPr lang="en-CA"/>
              </a:p>
            </p:txBody>
          </p:sp>
          <p:sp>
            <p:nvSpPr>
              <p:cNvPr id="11293" name="Text Box 14"/>
              <p:cNvSpPr txBox="1">
                <a:spLocks noChangeArrowheads="1"/>
              </p:cNvSpPr>
              <p:nvPr/>
            </p:nvSpPr>
            <p:spPr bwMode="auto">
              <a:xfrm rot="-5400000">
                <a:off x="295" y="1159"/>
                <a:ext cx="444"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Sectors</a:t>
                </a:r>
              </a:p>
            </p:txBody>
          </p:sp>
          <p:sp>
            <p:nvSpPr>
              <p:cNvPr id="11294" name="Text Box 15"/>
              <p:cNvSpPr txBox="1">
                <a:spLocks noChangeArrowheads="1"/>
              </p:cNvSpPr>
              <p:nvPr/>
            </p:nvSpPr>
            <p:spPr bwMode="auto">
              <a:xfrm rot="-5400000">
                <a:off x="295" y="3592"/>
                <a:ext cx="444"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Sectors</a:t>
                </a:r>
              </a:p>
            </p:txBody>
          </p:sp>
          <p:sp>
            <p:nvSpPr>
              <p:cNvPr id="11295" name="Text Box 16"/>
              <p:cNvSpPr txBox="1">
                <a:spLocks noChangeArrowheads="1"/>
              </p:cNvSpPr>
              <p:nvPr/>
            </p:nvSpPr>
            <p:spPr bwMode="auto">
              <a:xfrm rot="-5400000">
                <a:off x="298" y="3016"/>
                <a:ext cx="439"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Wastes</a:t>
                </a:r>
              </a:p>
            </p:txBody>
          </p:sp>
          <p:sp>
            <p:nvSpPr>
              <p:cNvPr id="11296" name="Text Box 17"/>
              <p:cNvSpPr txBox="1">
                <a:spLocks noChangeArrowheads="1"/>
              </p:cNvSpPr>
              <p:nvPr/>
            </p:nvSpPr>
            <p:spPr bwMode="auto">
              <a:xfrm rot="-5400000">
                <a:off x="178" y="2137"/>
                <a:ext cx="680"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Commodities</a:t>
                </a:r>
              </a:p>
            </p:txBody>
          </p:sp>
          <p:sp>
            <p:nvSpPr>
              <p:cNvPr id="11297" name="Text Box 18"/>
              <p:cNvSpPr txBox="1">
                <a:spLocks noChangeArrowheads="1"/>
              </p:cNvSpPr>
              <p:nvPr/>
            </p:nvSpPr>
            <p:spPr bwMode="auto">
              <a:xfrm>
                <a:off x="975" y="845"/>
                <a:ext cx="535"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Industries</a:t>
                </a:r>
              </a:p>
            </p:txBody>
          </p:sp>
          <p:sp>
            <p:nvSpPr>
              <p:cNvPr id="11298" name="Text Box 19"/>
              <p:cNvSpPr txBox="1">
                <a:spLocks noChangeArrowheads="1"/>
              </p:cNvSpPr>
              <p:nvPr/>
            </p:nvSpPr>
            <p:spPr bwMode="auto">
              <a:xfrm>
                <a:off x="1837" y="845"/>
                <a:ext cx="701"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Final demand</a:t>
                </a:r>
              </a:p>
            </p:txBody>
          </p:sp>
          <p:sp>
            <p:nvSpPr>
              <p:cNvPr id="11299" name="Text Box 20"/>
              <p:cNvSpPr txBox="1">
                <a:spLocks noChangeArrowheads="1"/>
              </p:cNvSpPr>
              <p:nvPr/>
            </p:nvSpPr>
            <p:spPr bwMode="auto">
              <a:xfrm>
                <a:off x="3515" y="845"/>
                <a:ext cx="407"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Assets</a:t>
                </a:r>
              </a:p>
            </p:txBody>
          </p:sp>
        </p:grpSp>
        <p:sp>
          <p:nvSpPr>
            <p:cNvPr id="11272" name="Rectangle 22"/>
            <p:cNvSpPr>
              <a:spLocks noChangeArrowheads="1"/>
            </p:cNvSpPr>
            <p:nvPr/>
          </p:nvSpPr>
          <p:spPr bwMode="auto">
            <a:xfrm>
              <a:off x="702" y="1479"/>
              <a:ext cx="862" cy="226"/>
            </a:xfrm>
            <a:prstGeom prst="rect">
              <a:avLst/>
            </a:prstGeom>
            <a:solidFill>
              <a:srgbClr val="CCECFF"/>
            </a:solidFill>
            <a:ln w="9525">
              <a:noFill/>
              <a:miter lim="800000"/>
              <a:headEnd/>
              <a:tailEnd/>
            </a:ln>
          </p:spPr>
          <p:txBody>
            <a:bodyPr anchor="ctr"/>
            <a:lstStyle/>
            <a:p>
              <a:r>
                <a:rPr lang="en-CA" sz="900">
                  <a:solidFill>
                    <a:schemeClr val="tx1"/>
                  </a:solidFill>
                </a:rPr>
                <a:t>Industrial output of goods and services</a:t>
              </a:r>
            </a:p>
          </p:txBody>
        </p:sp>
        <p:sp>
          <p:nvSpPr>
            <p:cNvPr id="11273" name="Rectangle 23"/>
            <p:cNvSpPr>
              <a:spLocks noChangeArrowheads="1"/>
            </p:cNvSpPr>
            <p:nvPr/>
          </p:nvSpPr>
          <p:spPr bwMode="auto">
            <a:xfrm>
              <a:off x="702" y="1751"/>
              <a:ext cx="862" cy="226"/>
            </a:xfrm>
            <a:prstGeom prst="rect">
              <a:avLst/>
            </a:prstGeom>
            <a:solidFill>
              <a:srgbClr val="CCECFF"/>
            </a:solidFill>
            <a:ln w="9525">
              <a:noFill/>
              <a:miter lim="800000"/>
              <a:headEnd/>
              <a:tailEnd/>
            </a:ln>
          </p:spPr>
          <p:txBody>
            <a:bodyPr anchor="ctr"/>
            <a:lstStyle/>
            <a:p>
              <a:r>
                <a:rPr lang="en-CA" sz="900">
                  <a:solidFill>
                    <a:schemeClr val="tx1"/>
                  </a:solidFill>
                </a:rPr>
                <a:t>Industrial intermediate demand</a:t>
              </a:r>
            </a:p>
          </p:txBody>
        </p:sp>
        <p:sp>
          <p:nvSpPr>
            <p:cNvPr id="11274" name="Rectangle 27"/>
            <p:cNvSpPr>
              <a:spLocks noChangeArrowheads="1"/>
            </p:cNvSpPr>
            <p:nvPr/>
          </p:nvSpPr>
          <p:spPr bwMode="auto">
            <a:xfrm>
              <a:off x="1700" y="1751"/>
              <a:ext cx="862" cy="226"/>
            </a:xfrm>
            <a:prstGeom prst="rect">
              <a:avLst/>
            </a:prstGeom>
            <a:solidFill>
              <a:srgbClr val="CCECFF"/>
            </a:solidFill>
            <a:ln w="9525">
              <a:noFill/>
              <a:miter lim="800000"/>
              <a:headEnd/>
              <a:tailEnd/>
            </a:ln>
          </p:spPr>
          <p:txBody>
            <a:bodyPr wrap="none" anchor="ctr"/>
            <a:lstStyle/>
            <a:p>
              <a:r>
                <a:rPr lang="en-CA" sz="900">
                  <a:solidFill>
                    <a:schemeClr val="tx1"/>
                  </a:solidFill>
                </a:rPr>
                <a:t>Final demand</a:t>
              </a:r>
            </a:p>
          </p:txBody>
        </p:sp>
        <p:sp>
          <p:nvSpPr>
            <p:cNvPr id="11275" name="Rectangle 30"/>
            <p:cNvSpPr>
              <a:spLocks noChangeArrowheads="1"/>
            </p:cNvSpPr>
            <p:nvPr/>
          </p:nvSpPr>
          <p:spPr bwMode="auto">
            <a:xfrm>
              <a:off x="2698" y="1751"/>
              <a:ext cx="862" cy="226"/>
            </a:xfrm>
            <a:prstGeom prst="rect">
              <a:avLst/>
            </a:prstGeom>
            <a:solidFill>
              <a:srgbClr val="CCECFF"/>
            </a:solidFill>
            <a:ln w="9525">
              <a:noFill/>
              <a:miter lim="800000"/>
              <a:headEnd/>
              <a:tailEnd/>
            </a:ln>
          </p:spPr>
          <p:txBody>
            <a:bodyPr anchor="ctr"/>
            <a:lstStyle/>
            <a:p>
              <a:r>
                <a:rPr lang="en-CA" sz="900">
                  <a:solidFill>
                    <a:schemeClr val="tx1"/>
                  </a:solidFill>
                </a:rPr>
                <a:t>Gross fixed capital formation</a:t>
              </a:r>
            </a:p>
          </p:txBody>
        </p:sp>
        <p:sp>
          <p:nvSpPr>
            <p:cNvPr id="11276" name="Rectangle 34"/>
            <p:cNvSpPr>
              <a:spLocks noChangeArrowheads="1"/>
            </p:cNvSpPr>
            <p:nvPr/>
          </p:nvSpPr>
          <p:spPr bwMode="auto">
            <a:xfrm>
              <a:off x="2698" y="1071"/>
              <a:ext cx="862" cy="317"/>
            </a:xfrm>
            <a:prstGeom prst="rect">
              <a:avLst/>
            </a:prstGeom>
            <a:solidFill>
              <a:srgbClr val="CCECFF"/>
            </a:solidFill>
            <a:ln w="9525">
              <a:noFill/>
              <a:miter lim="800000"/>
              <a:headEnd/>
              <a:tailEnd/>
            </a:ln>
          </p:spPr>
          <p:txBody>
            <a:bodyPr anchor="ctr"/>
            <a:lstStyle/>
            <a:p>
              <a:r>
                <a:rPr lang="en-CA" sz="900">
                  <a:solidFill>
                    <a:schemeClr val="tx1"/>
                  </a:solidFill>
                </a:rPr>
                <a:t>Financial and produced assets, opening balance</a:t>
              </a:r>
            </a:p>
          </p:txBody>
        </p:sp>
        <p:sp>
          <p:nvSpPr>
            <p:cNvPr id="11277" name="Rectangle 43"/>
            <p:cNvSpPr>
              <a:spLocks noChangeArrowheads="1"/>
            </p:cNvSpPr>
            <p:nvPr/>
          </p:nvSpPr>
          <p:spPr bwMode="auto">
            <a:xfrm>
              <a:off x="2743" y="3384"/>
              <a:ext cx="862" cy="317"/>
            </a:xfrm>
            <a:prstGeom prst="rect">
              <a:avLst/>
            </a:prstGeom>
            <a:solidFill>
              <a:srgbClr val="CCECFF"/>
            </a:solidFill>
            <a:ln w="9525">
              <a:noFill/>
              <a:miter lim="800000"/>
              <a:headEnd/>
              <a:tailEnd/>
            </a:ln>
          </p:spPr>
          <p:txBody>
            <a:bodyPr anchor="ctr"/>
            <a:lstStyle/>
            <a:p>
              <a:r>
                <a:rPr lang="en-CA" sz="800">
                  <a:solidFill>
                    <a:schemeClr val="tx1"/>
                  </a:solidFill>
                </a:rPr>
                <a:t>Other changes in volume &amp; holding gains/losses on financial &amp; produced assets</a:t>
              </a:r>
            </a:p>
          </p:txBody>
        </p:sp>
        <p:sp>
          <p:nvSpPr>
            <p:cNvPr id="11278" name="Rectangle 46"/>
            <p:cNvSpPr>
              <a:spLocks noChangeArrowheads="1"/>
            </p:cNvSpPr>
            <p:nvPr/>
          </p:nvSpPr>
          <p:spPr bwMode="auto">
            <a:xfrm>
              <a:off x="2743" y="3747"/>
              <a:ext cx="862" cy="317"/>
            </a:xfrm>
            <a:prstGeom prst="rect">
              <a:avLst/>
            </a:prstGeom>
            <a:solidFill>
              <a:srgbClr val="CCECFF"/>
            </a:solidFill>
            <a:ln w="9525">
              <a:noFill/>
              <a:miter lim="800000"/>
              <a:headEnd/>
              <a:tailEnd/>
            </a:ln>
          </p:spPr>
          <p:txBody>
            <a:bodyPr anchor="ctr"/>
            <a:lstStyle/>
            <a:p>
              <a:r>
                <a:rPr lang="en-CA" sz="900">
                  <a:solidFill>
                    <a:schemeClr val="tx1"/>
                  </a:solidFill>
                </a:rPr>
                <a:t>Financial and produced assets, closing balance</a:t>
              </a:r>
            </a:p>
          </p:txBody>
        </p:sp>
        <p:sp>
          <p:nvSpPr>
            <p:cNvPr id="11279" name="Rectangle 48"/>
            <p:cNvSpPr>
              <a:spLocks noChangeArrowheads="1"/>
            </p:cNvSpPr>
            <p:nvPr/>
          </p:nvSpPr>
          <p:spPr bwMode="auto">
            <a:xfrm>
              <a:off x="2743" y="3747"/>
              <a:ext cx="863" cy="317"/>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1280" name="Rectangle 71"/>
            <p:cNvSpPr>
              <a:spLocks noChangeArrowheads="1"/>
            </p:cNvSpPr>
            <p:nvPr/>
          </p:nvSpPr>
          <p:spPr bwMode="auto">
            <a:xfrm>
              <a:off x="703" y="1480"/>
              <a:ext cx="863" cy="226"/>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1281" name="Rectangle 73"/>
            <p:cNvSpPr>
              <a:spLocks noChangeArrowheads="1"/>
            </p:cNvSpPr>
            <p:nvPr/>
          </p:nvSpPr>
          <p:spPr bwMode="auto">
            <a:xfrm>
              <a:off x="703" y="1752"/>
              <a:ext cx="863" cy="226"/>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1282" name="Rectangle 74"/>
            <p:cNvSpPr>
              <a:spLocks noChangeArrowheads="1"/>
            </p:cNvSpPr>
            <p:nvPr/>
          </p:nvSpPr>
          <p:spPr bwMode="auto">
            <a:xfrm>
              <a:off x="1701" y="1752"/>
              <a:ext cx="863" cy="226"/>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1283" name="Rectangle 75"/>
            <p:cNvSpPr>
              <a:spLocks noChangeArrowheads="1"/>
            </p:cNvSpPr>
            <p:nvPr/>
          </p:nvSpPr>
          <p:spPr bwMode="auto">
            <a:xfrm>
              <a:off x="2699" y="1752"/>
              <a:ext cx="863" cy="226"/>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1284" name="Rectangle 76"/>
            <p:cNvSpPr>
              <a:spLocks noChangeArrowheads="1"/>
            </p:cNvSpPr>
            <p:nvPr/>
          </p:nvSpPr>
          <p:spPr bwMode="auto">
            <a:xfrm>
              <a:off x="2699" y="1071"/>
              <a:ext cx="863" cy="317"/>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1285" name="Rectangle 77"/>
            <p:cNvSpPr>
              <a:spLocks noChangeArrowheads="1"/>
            </p:cNvSpPr>
            <p:nvPr/>
          </p:nvSpPr>
          <p:spPr bwMode="auto">
            <a:xfrm>
              <a:off x="2744" y="3385"/>
              <a:ext cx="863" cy="317"/>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fld id="{68A144F7-306C-4CE8-AE56-9F0192850C5C}" type="datetime1">
              <a:rPr lang="en-CA" smtClean="0"/>
              <a:pPr/>
              <a:t>31/01/2014</a:t>
            </a:fld>
            <a:endParaRPr lang="en-CA" smtClean="0"/>
          </a:p>
        </p:txBody>
      </p:sp>
      <p:sp>
        <p:nvSpPr>
          <p:cNvPr id="12291" name="Footer Placeholder 4"/>
          <p:cNvSpPr>
            <a:spLocks noGrp="1"/>
          </p:cNvSpPr>
          <p:nvPr>
            <p:ph type="ftr" sz="quarter" idx="11"/>
          </p:nvPr>
        </p:nvSpPr>
        <p:spPr>
          <a:noFill/>
        </p:spPr>
        <p:txBody>
          <a:bodyPr/>
          <a:lstStyle/>
          <a:p>
            <a:r>
              <a:rPr lang="en-CA" smtClean="0"/>
              <a:t>Statistics Canada • Statistique Canada</a:t>
            </a:r>
          </a:p>
        </p:txBody>
      </p:sp>
      <p:sp>
        <p:nvSpPr>
          <p:cNvPr id="12292" name="Slide Number Placeholder 5"/>
          <p:cNvSpPr>
            <a:spLocks noGrp="1"/>
          </p:cNvSpPr>
          <p:nvPr>
            <p:ph type="sldNum" sz="quarter" idx="12"/>
          </p:nvPr>
        </p:nvSpPr>
        <p:spPr>
          <a:noFill/>
        </p:spPr>
        <p:txBody>
          <a:bodyPr/>
          <a:lstStyle/>
          <a:p>
            <a:fld id="{AC36372D-632D-4FF8-9B05-59728045CC40}" type="slidenum">
              <a:rPr lang="en-CA" smtClean="0"/>
              <a:pPr/>
              <a:t>5</a:t>
            </a:fld>
            <a:endParaRPr lang="en-CA" smtClean="0"/>
          </a:p>
        </p:txBody>
      </p:sp>
      <p:grpSp>
        <p:nvGrpSpPr>
          <p:cNvPr id="12293" name="Group 2"/>
          <p:cNvGrpSpPr>
            <a:grpSpLocks/>
          </p:cNvGrpSpPr>
          <p:nvPr/>
        </p:nvGrpSpPr>
        <p:grpSpPr bwMode="auto">
          <a:xfrm>
            <a:off x="468313" y="1414463"/>
            <a:ext cx="8066087" cy="5183187"/>
            <a:chOff x="430" y="845"/>
            <a:chExt cx="5081" cy="3265"/>
          </a:xfrm>
        </p:grpSpPr>
        <p:grpSp>
          <p:nvGrpSpPr>
            <p:cNvPr id="12295" name="Group 3"/>
            <p:cNvGrpSpPr>
              <a:grpSpLocks/>
            </p:cNvGrpSpPr>
            <p:nvPr/>
          </p:nvGrpSpPr>
          <p:grpSpPr bwMode="auto">
            <a:xfrm>
              <a:off x="430" y="845"/>
              <a:ext cx="5081" cy="3084"/>
              <a:chOff x="430" y="845"/>
              <a:chExt cx="5081" cy="3084"/>
            </a:xfrm>
          </p:grpSpPr>
          <p:sp>
            <p:nvSpPr>
              <p:cNvPr id="12344" name="Line 4"/>
              <p:cNvSpPr>
                <a:spLocks noChangeShapeType="1"/>
              </p:cNvSpPr>
              <p:nvPr/>
            </p:nvSpPr>
            <p:spPr bwMode="auto">
              <a:xfrm>
                <a:off x="657" y="1026"/>
                <a:ext cx="0" cy="408"/>
              </a:xfrm>
              <a:prstGeom prst="line">
                <a:avLst/>
              </a:prstGeom>
              <a:noFill/>
              <a:ln w="38100">
                <a:solidFill>
                  <a:schemeClr val="tx1"/>
                </a:solidFill>
                <a:round/>
                <a:headEnd/>
                <a:tailEnd/>
              </a:ln>
            </p:spPr>
            <p:txBody>
              <a:bodyPr/>
              <a:lstStyle/>
              <a:p>
                <a:endParaRPr lang="en-CA"/>
              </a:p>
            </p:txBody>
          </p:sp>
          <p:sp>
            <p:nvSpPr>
              <p:cNvPr id="12345" name="Line 5"/>
              <p:cNvSpPr>
                <a:spLocks noChangeShapeType="1"/>
              </p:cNvSpPr>
              <p:nvPr/>
            </p:nvSpPr>
            <p:spPr bwMode="auto">
              <a:xfrm>
                <a:off x="657" y="1525"/>
                <a:ext cx="0" cy="1225"/>
              </a:xfrm>
              <a:prstGeom prst="line">
                <a:avLst/>
              </a:prstGeom>
              <a:noFill/>
              <a:ln w="38100">
                <a:solidFill>
                  <a:schemeClr val="tx1"/>
                </a:solidFill>
                <a:round/>
                <a:headEnd/>
                <a:tailEnd/>
              </a:ln>
            </p:spPr>
            <p:txBody>
              <a:bodyPr/>
              <a:lstStyle/>
              <a:p>
                <a:endParaRPr lang="en-CA"/>
              </a:p>
            </p:txBody>
          </p:sp>
          <p:sp>
            <p:nvSpPr>
              <p:cNvPr id="12346" name="Line 6"/>
              <p:cNvSpPr>
                <a:spLocks noChangeShapeType="1"/>
              </p:cNvSpPr>
              <p:nvPr/>
            </p:nvSpPr>
            <p:spPr bwMode="auto">
              <a:xfrm>
                <a:off x="657" y="2886"/>
                <a:ext cx="0" cy="454"/>
              </a:xfrm>
              <a:prstGeom prst="line">
                <a:avLst/>
              </a:prstGeom>
              <a:noFill/>
              <a:ln w="38100">
                <a:solidFill>
                  <a:schemeClr val="tx1"/>
                </a:solidFill>
                <a:round/>
                <a:headEnd/>
                <a:tailEnd/>
              </a:ln>
            </p:spPr>
            <p:txBody>
              <a:bodyPr/>
              <a:lstStyle/>
              <a:p>
                <a:endParaRPr lang="en-CA"/>
              </a:p>
            </p:txBody>
          </p:sp>
          <p:sp>
            <p:nvSpPr>
              <p:cNvPr id="12347" name="Line 7"/>
              <p:cNvSpPr>
                <a:spLocks noChangeShapeType="1"/>
              </p:cNvSpPr>
              <p:nvPr/>
            </p:nvSpPr>
            <p:spPr bwMode="auto">
              <a:xfrm>
                <a:off x="657" y="3430"/>
                <a:ext cx="0" cy="499"/>
              </a:xfrm>
              <a:prstGeom prst="line">
                <a:avLst/>
              </a:prstGeom>
              <a:noFill/>
              <a:ln w="38100">
                <a:solidFill>
                  <a:schemeClr val="tx1"/>
                </a:solidFill>
                <a:round/>
                <a:headEnd/>
                <a:tailEnd/>
              </a:ln>
            </p:spPr>
            <p:txBody>
              <a:bodyPr/>
              <a:lstStyle/>
              <a:p>
                <a:endParaRPr lang="en-CA"/>
              </a:p>
            </p:txBody>
          </p:sp>
          <p:sp>
            <p:nvSpPr>
              <p:cNvPr id="12348" name="Line 8"/>
              <p:cNvSpPr>
                <a:spLocks noChangeShapeType="1"/>
              </p:cNvSpPr>
              <p:nvPr/>
            </p:nvSpPr>
            <p:spPr bwMode="auto">
              <a:xfrm>
                <a:off x="839" y="1026"/>
                <a:ext cx="816" cy="0"/>
              </a:xfrm>
              <a:prstGeom prst="line">
                <a:avLst/>
              </a:prstGeom>
              <a:noFill/>
              <a:ln w="38100">
                <a:solidFill>
                  <a:schemeClr val="tx1"/>
                </a:solidFill>
                <a:round/>
                <a:headEnd/>
                <a:tailEnd/>
              </a:ln>
            </p:spPr>
            <p:txBody>
              <a:bodyPr/>
              <a:lstStyle/>
              <a:p>
                <a:endParaRPr lang="en-CA"/>
              </a:p>
            </p:txBody>
          </p:sp>
          <p:sp>
            <p:nvSpPr>
              <p:cNvPr id="12349" name="Line 9"/>
              <p:cNvSpPr>
                <a:spLocks noChangeShapeType="1"/>
              </p:cNvSpPr>
              <p:nvPr/>
            </p:nvSpPr>
            <p:spPr bwMode="auto">
              <a:xfrm>
                <a:off x="1791" y="1026"/>
                <a:ext cx="816" cy="0"/>
              </a:xfrm>
              <a:prstGeom prst="line">
                <a:avLst/>
              </a:prstGeom>
              <a:noFill/>
              <a:ln w="38100">
                <a:solidFill>
                  <a:schemeClr val="tx1"/>
                </a:solidFill>
                <a:round/>
                <a:headEnd/>
                <a:tailEnd/>
              </a:ln>
            </p:spPr>
            <p:txBody>
              <a:bodyPr/>
              <a:lstStyle/>
              <a:p>
                <a:endParaRPr lang="en-CA"/>
              </a:p>
            </p:txBody>
          </p:sp>
          <p:sp>
            <p:nvSpPr>
              <p:cNvPr id="12350" name="Line 10"/>
              <p:cNvSpPr>
                <a:spLocks noChangeShapeType="1"/>
              </p:cNvSpPr>
              <p:nvPr/>
            </p:nvSpPr>
            <p:spPr bwMode="auto">
              <a:xfrm>
                <a:off x="2789" y="1026"/>
                <a:ext cx="2722" cy="0"/>
              </a:xfrm>
              <a:prstGeom prst="line">
                <a:avLst/>
              </a:prstGeom>
              <a:noFill/>
              <a:ln w="38100">
                <a:solidFill>
                  <a:schemeClr val="tx1"/>
                </a:solidFill>
                <a:round/>
                <a:headEnd/>
                <a:tailEnd/>
              </a:ln>
            </p:spPr>
            <p:txBody>
              <a:bodyPr/>
              <a:lstStyle/>
              <a:p>
                <a:endParaRPr lang="en-CA"/>
              </a:p>
            </p:txBody>
          </p:sp>
          <p:sp>
            <p:nvSpPr>
              <p:cNvPr id="12351" name="Text Box 11"/>
              <p:cNvSpPr txBox="1">
                <a:spLocks noChangeArrowheads="1"/>
              </p:cNvSpPr>
              <p:nvPr/>
            </p:nvSpPr>
            <p:spPr bwMode="auto">
              <a:xfrm rot="-5400000">
                <a:off x="295" y="1159"/>
                <a:ext cx="444"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Sectors</a:t>
                </a:r>
              </a:p>
            </p:txBody>
          </p:sp>
          <p:sp>
            <p:nvSpPr>
              <p:cNvPr id="12352" name="Text Box 12"/>
              <p:cNvSpPr txBox="1">
                <a:spLocks noChangeArrowheads="1"/>
              </p:cNvSpPr>
              <p:nvPr/>
            </p:nvSpPr>
            <p:spPr bwMode="auto">
              <a:xfrm rot="-5400000">
                <a:off x="295" y="3592"/>
                <a:ext cx="444"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Sectors</a:t>
                </a:r>
              </a:p>
            </p:txBody>
          </p:sp>
          <p:sp>
            <p:nvSpPr>
              <p:cNvPr id="12353" name="Text Box 13"/>
              <p:cNvSpPr txBox="1">
                <a:spLocks noChangeArrowheads="1"/>
              </p:cNvSpPr>
              <p:nvPr/>
            </p:nvSpPr>
            <p:spPr bwMode="auto">
              <a:xfrm rot="-5400000">
                <a:off x="298" y="3016"/>
                <a:ext cx="439"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Wastes</a:t>
                </a:r>
              </a:p>
            </p:txBody>
          </p:sp>
          <p:sp>
            <p:nvSpPr>
              <p:cNvPr id="12354" name="Text Box 14"/>
              <p:cNvSpPr txBox="1">
                <a:spLocks noChangeArrowheads="1"/>
              </p:cNvSpPr>
              <p:nvPr/>
            </p:nvSpPr>
            <p:spPr bwMode="auto">
              <a:xfrm rot="-5400000">
                <a:off x="178" y="2137"/>
                <a:ext cx="680"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Commodities</a:t>
                </a:r>
              </a:p>
            </p:txBody>
          </p:sp>
          <p:sp>
            <p:nvSpPr>
              <p:cNvPr id="12355" name="Text Box 15"/>
              <p:cNvSpPr txBox="1">
                <a:spLocks noChangeArrowheads="1"/>
              </p:cNvSpPr>
              <p:nvPr/>
            </p:nvSpPr>
            <p:spPr bwMode="auto">
              <a:xfrm>
                <a:off x="975" y="845"/>
                <a:ext cx="535"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Industries</a:t>
                </a:r>
              </a:p>
            </p:txBody>
          </p:sp>
          <p:sp>
            <p:nvSpPr>
              <p:cNvPr id="12356" name="Text Box 16"/>
              <p:cNvSpPr txBox="1">
                <a:spLocks noChangeArrowheads="1"/>
              </p:cNvSpPr>
              <p:nvPr/>
            </p:nvSpPr>
            <p:spPr bwMode="auto">
              <a:xfrm>
                <a:off x="1837" y="845"/>
                <a:ext cx="701"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Final demand</a:t>
                </a:r>
              </a:p>
            </p:txBody>
          </p:sp>
          <p:sp>
            <p:nvSpPr>
              <p:cNvPr id="12357" name="Text Box 17"/>
              <p:cNvSpPr txBox="1">
                <a:spLocks noChangeArrowheads="1"/>
              </p:cNvSpPr>
              <p:nvPr/>
            </p:nvSpPr>
            <p:spPr bwMode="auto">
              <a:xfrm>
                <a:off x="3515" y="845"/>
                <a:ext cx="407" cy="174"/>
              </a:xfrm>
              <a:prstGeom prst="rect">
                <a:avLst/>
              </a:prstGeom>
              <a:noFill/>
              <a:ln w="9525">
                <a:noFill/>
                <a:miter lim="800000"/>
                <a:headEnd/>
                <a:tailEnd/>
              </a:ln>
            </p:spPr>
            <p:txBody>
              <a:bodyPr wrap="none">
                <a:spAutoFit/>
              </a:bodyPr>
              <a:lstStyle/>
              <a:p>
                <a:r>
                  <a:rPr lang="en-CA" sz="1200">
                    <a:solidFill>
                      <a:schemeClr val="tx1"/>
                    </a:solidFill>
                    <a:latin typeface="Arial Unicode MS" pitchFamily="34" charset="-128"/>
                  </a:rPr>
                  <a:t>Assets</a:t>
                </a:r>
              </a:p>
            </p:txBody>
          </p:sp>
        </p:grpSp>
        <p:grpSp>
          <p:nvGrpSpPr>
            <p:cNvPr id="12296" name="Group 18"/>
            <p:cNvGrpSpPr>
              <a:grpSpLocks/>
            </p:cNvGrpSpPr>
            <p:nvPr/>
          </p:nvGrpSpPr>
          <p:grpSpPr bwMode="auto">
            <a:xfrm>
              <a:off x="793" y="1525"/>
              <a:ext cx="2858" cy="726"/>
              <a:chOff x="793" y="1525"/>
              <a:chExt cx="2858" cy="726"/>
            </a:xfrm>
          </p:grpSpPr>
          <p:sp>
            <p:nvSpPr>
              <p:cNvPr id="12333" name="Rectangle 19"/>
              <p:cNvSpPr>
                <a:spLocks noChangeArrowheads="1"/>
              </p:cNvSpPr>
              <p:nvPr/>
            </p:nvSpPr>
            <p:spPr bwMode="auto">
              <a:xfrm>
                <a:off x="793" y="1525"/>
                <a:ext cx="862" cy="226"/>
              </a:xfrm>
              <a:prstGeom prst="rect">
                <a:avLst/>
              </a:prstGeom>
              <a:solidFill>
                <a:srgbClr val="CCECFF"/>
              </a:solidFill>
              <a:ln w="9525">
                <a:noFill/>
                <a:miter lim="800000"/>
                <a:headEnd/>
                <a:tailEnd/>
              </a:ln>
            </p:spPr>
            <p:txBody>
              <a:bodyPr anchor="ctr"/>
              <a:lstStyle/>
              <a:p>
                <a:r>
                  <a:rPr lang="en-CA" sz="900">
                    <a:solidFill>
                      <a:schemeClr val="tx1"/>
                    </a:solidFill>
                  </a:rPr>
                  <a:t>Industrial output of goods and services</a:t>
                </a:r>
              </a:p>
            </p:txBody>
          </p:sp>
          <p:sp>
            <p:nvSpPr>
              <p:cNvPr id="12334" name="Rectangle 20"/>
              <p:cNvSpPr>
                <a:spLocks noChangeArrowheads="1"/>
              </p:cNvSpPr>
              <p:nvPr/>
            </p:nvSpPr>
            <p:spPr bwMode="auto">
              <a:xfrm>
                <a:off x="793" y="1797"/>
                <a:ext cx="862" cy="226"/>
              </a:xfrm>
              <a:prstGeom prst="rect">
                <a:avLst/>
              </a:prstGeom>
              <a:solidFill>
                <a:srgbClr val="CCECFF"/>
              </a:solidFill>
              <a:ln w="9525">
                <a:noFill/>
                <a:miter lim="800000"/>
                <a:headEnd/>
                <a:tailEnd/>
              </a:ln>
            </p:spPr>
            <p:txBody>
              <a:bodyPr anchor="ctr"/>
              <a:lstStyle/>
              <a:p>
                <a:r>
                  <a:rPr lang="en-CA" sz="900">
                    <a:solidFill>
                      <a:schemeClr val="tx1"/>
                    </a:solidFill>
                  </a:rPr>
                  <a:t>Industrial intermediate demand</a:t>
                </a:r>
              </a:p>
            </p:txBody>
          </p:sp>
          <p:sp>
            <p:nvSpPr>
              <p:cNvPr id="12335" name="Rectangle 21"/>
              <p:cNvSpPr>
                <a:spLocks noChangeArrowheads="1"/>
              </p:cNvSpPr>
              <p:nvPr/>
            </p:nvSpPr>
            <p:spPr bwMode="auto">
              <a:xfrm>
                <a:off x="793" y="2024"/>
                <a:ext cx="863" cy="226"/>
              </a:xfrm>
              <a:prstGeom prst="rect">
                <a:avLst/>
              </a:prstGeom>
              <a:solidFill>
                <a:srgbClr val="99FFCC"/>
              </a:solidFill>
              <a:ln w="9525">
                <a:noFill/>
                <a:miter lim="800000"/>
                <a:headEnd/>
                <a:tailEnd/>
              </a:ln>
            </p:spPr>
            <p:txBody>
              <a:bodyPr anchor="ctr"/>
              <a:lstStyle/>
              <a:p>
                <a:r>
                  <a:rPr lang="en-CA" sz="800">
                    <a:solidFill>
                      <a:schemeClr val="tx1"/>
                    </a:solidFill>
                  </a:rPr>
                  <a:t>Environmental protection expenditures</a:t>
                </a:r>
              </a:p>
            </p:txBody>
          </p:sp>
          <p:sp>
            <p:nvSpPr>
              <p:cNvPr id="12336" name="Rectangle 22"/>
              <p:cNvSpPr>
                <a:spLocks noChangeArrowheads="1"/>
              </p:cNvSpPr>
              <p:nvPr/>
            </p:nvSpPr>
            <p:spPr bwMode="auto">
              <a:xfrm>
                <a:off x="793" y="1525"/>
                <a:ext cx="862" cy="227"/>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2337" name="Rectangle 23"/>
              <p:cNvSpPr>
                <a:spLocks noChangeArrowheads="1"/>
              </p:cNvSpPr>
              <p:nvPr/>
            </p:nvSpPr>
            <p:spPr bwMode="auto">
              <a:xfrm>
                <a:off x="793" y="1797"/>
                <a:ext cx="862" cy="454"/>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2338" name="Rectangle 24"/>
              <p:cNvSpPr>
                <a:spLocks noChangeArrowheads="1"/>
              </p:cNvSpPr>
              <p:nvPr/>
            </p:nvSpPr>
            <p:spPr bwMode="auto">
              <a:xfrm>
                <a:off x="1791" y="1797"/>
                <a:ext cx="862" cy="226"/>
              </a:xfrm>
              <a:prstGeom prst="rect">
                <a:avLst/>
              </a:prstGeom>
              <a:solidFill>
                <a:srgbClr val="CCECFF"/>
              </a:solidFill>
              <a:ln w="9525">
                <a:noFill/>
                <a:miter lim="800000"/>
                <a:headEnd/>
                <a:tailEnd/>
              </a:ln>
            </p:spPr>
            <p:txBody>
              <a:bodyPr wrap="none" anchor="ctr"/>
              <a:lstStyle/>
              <a:p>
                <a:r>
                  <a:rPr lang="en-CA" sz="900">
                    <a:solidFill>
                      <a:schemeClr val="tx1"/>
                    </a:solidFill>
                  </a:rPr>
                  <a:t>Final demand</a:t>
                </a:r>
              </a:p>
            </p:txBody>
          </p:sp>
          <p:sp>
            <p:nvSpPr>
              <p:cNvPr id="12339" name="Rectangle 25"/>
              <p:cNvSpPr>
                <a:spLocks noChangeArrowheads="1"/>
              </p:cNvSpPr>
              <p:nvPr/>
            </p:nvSpPr>
            <p:spPr bwMode="auto">
              <a:xfrm>
                <a:off x="1791" y="2024"/>
                <a:ext cx="862" cy="226"/>
              </a:xfrm>
              <a:prstGeom prst="rect">
                <a:avLst/>
              </a:prstGeom>
              <a:solidFill>
                <a:srgbClr val="99FFCC"/>
              </a:solidFill>
              <a:ln w="9525">
                <a:noFill/>
                <a:miter lim="800000"/>
                <a:headEnd/>
                <a:tailEnd/>
              </a:ln>
            </p:spPr>
            <p:txBody>
              <a:bodyPr anchor="ctr"/>
              <a:lstStyle/>
              <a:p>
                <a:r>
                  <a:rPr lang="en-CA" sz="800">
                    <a:solidFill>
                      <a:schemeClr val="tx1"/>
                    </a:solidFill>
                  </a:rPr>
                  <a:t>Environmental protection expenditures</a:t>
                </a:r>
              </a:p>
            </p:txBody>
          </p:sp>
          <p:sp>
            <p:nvSpPr>
              <p:cNvPr id="12340" name="Rectangle 26"/>
              <p:cNvSpPr>
                <a:spLocks noChangeArrowheads="1"/>
              </p:cNvSpPr>
              <p:nvPr/>
            </p:nvSpPr>
            <p:spPr bwMode="auto">
              <a:xfrm>
                <a:off x="1791" y="1797"/>
                <a:ext cx="862" cy="454"/>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2341" name="Rectangle 27"/>
              <p:cNvSpPr>
                <a:spLocks noChangeArrowheads="1"/>
              </p:cNvSpPr>
              <p:nvPr/>
            </p:nvSpPr>
            <p:spPr bwMode="auto">
              <a:xfrm>
                <a:off x="2789" y="1797"/>
                <a:ext cx="862" cy="226"/>
              </a:xfrm>
              <a:prstGeom prst="rect">
                <a:avLst/>
              </a:prstGeom>
              <a:solidFill>
                <a:srgbClr val="CCECFF"/>
              </a:solidFill>
              <a:ln w="9525">
                <a:noFill/>
                <a:miter lim="800000"/>
                <a:headEnd/>
                <a:tailEnd/>
              </a:ln>
            </p:spPr>
            <p:txBody>
              <a:bodyPr anchor="ctr"/>
              <a:lstStyle/>
              <a:p>
                <a:r>
                  <a:rPr lang="en-CA" sz="900">
                    <a:solidFill>
                      <a:schemeClr val="tx1"/>
                    </a:solidFill>
                  </a:rPr>
                  <a:t>Gross fixed capital formation</a:t>
                </a:r>
              </a:p>
            </p:txBody>
          </p:sp>
          <p:sp>
            <p:nvSpPr>
              <p:cNvPr id="12342" name="Rectangle 28"/>
              <p:cNvSpPr>
                <a:spLocks noChangeArrowheads="1"/>
              </p:cNvSpPr>
              <p:nvPr/>
            </p:nvSpPr>
            <p:spPr bwMode="auto">
              <a:xfrm>
                <a:off x="2789" y="2024"/>
                <a:ext cx="862" cy="226"/>
              </a:xfrm>
              <a:prstGeom prst="rect">
                <a:avLst/>
              </a:prstGeom>
              <a:solidFill>
                <a:srgbClr val="99FFCC"/>
              </a:solidFill>
              <a:ln w="9525">
                <a:noFill/>
                <a:miter lim="800000"/>
                <a:headEnd/>
                <a:tailEnd/>
              </a:ln>
            </p:spPr>
            <p:txBody>
              <a:bodyPr anchor="ctr"/>
              <a:lstStyle/>
              <a:p>
                <a:r>
                  <a:rPr lang="en-CA" sz="800">
                    <a:solidFill>
                      <a:schemeClr val="tx1"/>
                    </a:solidFill>
                  </a:rPr>
                  <a:t>Capital expenditures for environmental protection</a:t>
                </a:r>
              </a:p>
            </p:txBody>
          </p:sp>
          <p:sp>
            <p:nvSpPr>
              <p:cNvPr id="12343" name="Rectangle 29"/>
              <p:cNvSpPr>
                <a:spLocks noChangeArrowheads="1"/>
              </p:cNvSpPr>
              <p:nvPr/>
            </p:nvSpPr>
            <p:spPr bwMode="auto">
              <a:xfrm>
                <a:off x="2789" y="1797"/>
                <a:ext cx="862" cy="454"/>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grpSp>
        <p:grpSp>
          <p:nvGrpSpPr>
            <p:cNvPr id="12297" name="Group 30"/>
            <p:cNvGrpSpPr>
              <a:grpSpLocks/>
            </p:cNvGrpSpPr>
            <p:nvPr/>
          </p:nvGrpSpPr>
          <p:grpSpPr bwMode="auto">
            <a:xfrm>
              <a:off x="2789" y="1117"/>
              <a:ext cx="2722" cy="2993"/>
              <a:chOff x="2789" y="1117"/>
              <a:chExt cx="2722" cy="2993"/>
            </a:xfrm>
          </p:grpSpPr>
          <p:sp>
            <p:nvSpPr>
              <p:cNvPr id="12318" name="Rectangle 31"/>
              <p:cNvSpPr>
                <a:spLocks noChangeArrowheads="1"/>
              </p:cNvSpPr>
              <p:nvPr/>
            </p:nvSpPr>
            <p:spPr bwMode="auto">
              <a:xfrm>
                <a:off x="2789" y="1117"/>
                <a:ext cx="862" cy="317"/>
              </a:xfrm>
              <a:prstGeom prst="rect">
                <a:avLst/>
              </a:prstGeom>
              <a:solidFill>
                <a:srgbClr val="CCECFF"/>
              </a:solidFill>
              <a:ln w="9525">
                <a:noFill/>
                <a:miter lim="800000"/>
                <a:headEnd/>
                <a:tailEnd/>
              </a:ln>
            </p:spPr>
            <p:txBody>
              <a:bodyPr anchor="ctr"/>
              <a:lstStyle/>
              <a:p>
                <a:r>
                  <a:rPr lang="en-CA" sz="900">
                    <a:solidFill>
                      <a:schemeClr val="tx1"/>
                    </a:solidFill>
                  </a:rPr>
                  <a:t>Financial and produced assets, opening balance</a:t>
                </a:r>
              </a:p>
            </p:txBody>
          </p:sp>
          <p:sp>
            <p:nvSpPr>
              <p:cNvPr id="12319" name="Rectangle 32"/>
              <p:cNvSpPr>
                <a:spLocks noChangeArrowheads="1"/>
              </p:cNvSpPr>
              <p:nvPr/>
            </p:nvSpPr>
            <p:spPr bwMode="auto">
              <a:xfrm>
                <a:off x="3651" y="1117"/>
                <a:ext cx="862" cy="317"/>
              </a:xfrm>
              <a:prstGeom prst="rect">
                <a:avLst/>
              </a:prstGeom>
              <a:solidFill>
                <a:srgbClr val="99FFCC"/>
              </a:solidFill>
              <a:ln w="9525">
                <a:noFill/>
                <a:miter lim="800000"/>
                <a:headEnd/>
                <a:tailEnd/>
              </a:ln>
            </p:spPr>
            <p:txBody>
              <a:bodyPr anchor="ctr"/>
              <a:lstStyle/>
              <a:p>
                <a:r>
                  <a:rPr lang="en-CA" sz="900">
                    <a:solidFill>
                      <a:schemeClr val="tx1"/>
                    </a:solidFill>
                  </a:rPr>
                  <a:t>Natural resource assets, opening balance</a:t>
                </a:r>
              </a:p>
            </p:txBody>
          </p:sp>
          <p:sp>
            <p:nvSpPr>
              <p:cNvPr id="12320" name="Rectangle 33"/>
              <p:cNvSpPr>
                <a:spLocks noChangeArrowheads="1"/>
              </p:cNvSpPr>
              <p:nvPr/>
            </p:nvSpPr>
            <p:spPr bwMode="auto">
              <a:xfrm>
                <a:off x="4604" y="1117"/>
                <a:ext cx="862" cy="317"/>
              </a:xfrm>
              <a:prstGeom prst="rect">
                <a:avLst/>
              </a:prstGeom>
              <a:solidFill>
                <a:srgbClr val="99FFCC"/>
              </a:solidFill>
              <a:ln w="9525">
                <a:noFill/>
                <a:miter lim="800000"/>
                <a:headEnd/>
                <a:tailEnd/>
              </a:ln>
            </p:spPr>
            <p:txBody>
              <a:bodyPr anchor="ctr"/>
              <a:lstStyle/>
              <a:p>
                <a:r>
                  <a:rPr lang="en-CA" sz="900">
                    <a:solidFill>
                      <a:schemeClr val="tx1"/>
                    </a:solidFill>
                  </a:rPr>
                  <a:t>Natural resource assets, opening balance</a:t>
                </a:r>
              </a:p>
            </p:txBody>
          </p:sp>
          <p:sp>
            <p:nvSpPr>
              <p:cNvPr id="12321" name="Rectangle 34"/>
              <p:cNvSpPr>
                <a:spLocks noChangeArrowheads="1"/>
              </p:cNvSpPr>
              <p:nvPr/>
            </p:nvSpPr>
            <p:spPr bwMode="auto">
              <a:xfrm>
                <a:off x="4604" y="1117"/>
                <a:ext cx="862" cy="317"/>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22" name="Rectangle 35"/>
              <p:cNvSpPr>
                <a:spLocks noChangeArrowheads="1"/>
              </p:cNvSpPr>
              <p:nvPr/>
            </p:nvSpPr>
            <p:spPr bwMode="auto">
              <a:xfrm>
                <a:off x="4649" y="3430"/>
                <a:ext cx="862" cy="317"/>
              </a:xfrm>
              <a:prstGeom prst="rect">
                <a:avLst/>
              </a:prstGeom>
              <a:solidFill>
                <a:srgbClr val="99FFCC"/>
              </a:solidFill>
              <a:ln w="9525">
                <a:noFill/>
                <a:miter lim="800000"/>
                <a:headEnd/>
                <a:tailEnd/>
              </a:ln>
            </p:spPr>
            <p:txBody>
              <a:bodyPr anchor="ctr"/>
              <a:lstStyle/>
              <a:p>
                <a:r>
                  <a:rPr lang="en-CA" sz="900">
                    <a:solidFill>
                      <a:schemeClr val="tx1"/>
                    </a:solidFill>
                  </a:rPr>
                  <a:t>Changes in natural resource assets</a:t>
                </a:r>
              </a:p>
            </p:txBody>
          </p:sp>
          <p:sp>
            <p:nvSpPr>
              <p:cNvPr id="12323" name="Rectangle 36"/>
              <p:cNvSpPr>
                <a:spLocks noChangeArrowheads="1"/>
              </p:cNvSpPr>
              <p:nvPr/>
            </p:nvSpPr>
            <p:spPr bwMode="auto">
              <a:xfrm>
                <a:off x="4649" y="3430"/>
                <a:ext cx="862" cy="317"/>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24" name="Rectangle 37"/>
              <p:cNvSpPr>
                <a:spLocks noChangeArrowheads="1"/>
              </p:cNvSpPr>
              <p:nvPr/>
            </p:nvSpPr>
            <p:spPr bwMode="auto">
              <a:xfrm>
                <a:off x="4649" y="3793"/>
                <a:ext cx="862" cy="317"/>
              </a:xfrm>
              <a:prstGeom prst="rect">
                <a:avLst/>
              </a:prstGeom>
              <a:solidFill>
                <a:srgbClr val="99FFCC"/>
              </a:solidFill>
              <a:ln w="9525">
                <a:noFill/>
                <a:miter lim="800000"/>
                <a:headEnd/>
                <a:tailEnd/>
              </a:ln>
            </p:spPr>
            <p:txBody>
              <a:bodyPr anchor="ctr"/>
              <a:lstStyle/>
              <a:p>
                <a:r>
                  <a:rPr lang="en-CA" sz="900">
                    <a:solidFill>
                      <a:schemeClr val="tx1"/>
                    </a:solidFill>
                  </a:rPr>
                  <a:t>Natural resource assets, closing balance</a:t>
                </a:r>
              </a:p>
            </p:txBody>
          </p:sp>
          <p:sp>
            <p:nvSpPr>
              <p:cNvPr id="12325" name="Rectangle 38"/>
              <p:cNvSpPr>
                <a:spLocks noChangeArrowheads="1"/>
              </p:cNvSpPr>
              <p:nvPr/>
            </p:nvSpPr>
            <p:spPr bwMode="auto">
              <a:xfrm>
                <a:off x="4649" y="3793"/>
                <a:ext cx="862" cy="317"/>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26" name="Rectangle 39"/>
              <p:cNvSpPr>
                <a:spLocks noChangeArrowheads="1"/>
              </p:cNvSpPr>
              <p:nvPr/>
            </p:nvSpPr>
            <p:spPr bwMode="auto">
              <a:xfrm>
                <a:off x="2789" y="1117"/>
                <a:ext cx="1724" cy="317"/>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2327" name="Rectangle 40"/>
              <p:cNvSpPr>
                <a:spLocks noChangeArrowheads="1"/>
              </p:cNvSpPr>
              <p:nvPr/>
            </p:nvSpPr>
            <p:spPr bwMode="auto">
              <a:xfrm>
                <a:off x="2834" y="3430"/>
                <a:ext cx="862" cy="317"/>
              </a:xfrm>
              <a:prstGeom prst="rect">
                <a:avLst/>
              </a:prstGeom>
              <a:solidFill>
                <a:srgbClr val="CCECFF"/>
              </a:solidFill>
              <a:ln w="9525">
                <a:noFill/>
                <a:miter lim="800000"/>
                <a:headEnd/>
                <a:tailEnd/>
              </a:ln>
            </p:spPr>
            <p:txBody>
              <a:bodyPr anchor="ctr"/>
              <a:lstStyle/>
              <a:p>
                <a:r>
                  <a:rPr lang="en-CA" sz="800">
                    <a:solidFill>
                      <a:schemeClr val="tx1"/>
                    </a:solidFill>
                  </a:rPr>
                  <a:t>Other changes in volume &amp; holding gains/losses on financial &amp; produced assets</a:t>
                </a:r>
              </a:p>
            </p:txBody>
          </p:sp>
          <p:sp>
            <p:nvSpPr>
              <p:cNvPr id="12328" name="Rectangle 41"/>
              <p:cNvSpPr>
                <a:spLocks noChangeArrowheads="1"/>
              </p:cNvSpPr>
              <p:nvPr/>
            </p:nvSpPr>
            <p:spPr bwMode="auto">
              <a:xfrm>
                <a:off x="3696" y="3430"/>
                <a:ext cx="862" cy="317"/>
              </a:xfrm>
              <a:prstGeom prst="rect">
                <a:avLst/>
              </a:prstGeom>
              <a:solidFill>
                <a:srgbClr val="99FFCC"/>
              </a:solidFill>
              <a:ln w="9525">
                <a:noFill/>
                <a:miter lim="800000"/>
                <a:headEnd/>
                <a:tailEnd/>
              </a:ln>
            </p:spPr>
            <p:txBody>
              <a:bodyPr anchor="ctr"/>
              <a:lstStyle/>
              <a:p>
                <a:r>
                  <a:rPr lang="en-CA" sz="800">
                    <a:solidFill>
                      <a:schemeClr val="tx1"/>
                    </a:solidFill>
                  </a:rPr>
                  <a:t>Changes in and holding gains/losses on natural resource assets</a:t>
                </a:r>
              </a:p>
            </p:txBody>
          </p:sp>
          <p:sp>
            <p:nvSpPr>
              <p:cNvPr id="12329" name="Rectangle 42"/>
              <p:cNvSpPr>
                <a:spLocks noChangeArrowheads="1"/>
              </p:cNvSpPr>
              <p:nvPr/>
            </p:nvSpPr>
            <p:spPr bwMode="auto">
              <a:xfrm>
                <a:off x="2834" y="3430"/>
                <a:ext cx="1724" cy="317"/>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sp>
            <p:nvSpPr>
              <p:cNvPr id="12330" name="Rectangle 43"/>
              <p:cNvSpPr>
                <a:spLocks noChangeArrowheads="1"/>
              </p:cNvSpPr>
              <p:nvPr/>
            </p:nvSpPr>
            <p:spPr bwMode="auto">
              <a:xfrm>
                <a:off x="2834" y="3793"/>
                <a:ext cx="862" cy="317"/>
              </a:xfrm>
              <a:prstGeom prst="rect">
                <a:avLst/>
              </a:prstGeom>
              <a:solidFill>
                <a:srgbClr val="CCECFF"/>
              </a:solidFill>
              <a:ln w="9525">
                <a:noFill/>
                <a:miter lim="800000"/>
                <a:headEnd/>
                <a:tailEnd/>
              </a:ln>
            </p:spPr>
            <p:txBody>
              <a:bodyPr anchor="ctr"/>
              <a:lstStyle/>
              <a:p>
                <a:r>
                  <a:rPr lang="en-CA" sz="900">
                    <a:solidFill>
                      <a:schemeClr val="tx1"/>
                    </a:solidFill>
                  </a:rPr>
                  <a:t>Financial and produced assets, closing balance</a:t>
                </a:r>
              </a:p>
            </p:txBody>
          </p:sp>
          <p:sp>
            <p:nvSpPr>
              <p:cNvPr id="12331" name="Rectangle 44"/>
              <p:cNvSpPr>
                <a:spLocks noChangeArrowheads="1"/>
              </p:cNvSpPr>
              <p:nvPr/>
            </p:nvSpPr>
            <p:spPr bwMode="auto">
              <a:xfrm>
                <a:off x="3696" y="3793"/>
                <a:ext cx="862" cy="317"/>
              </a:xfrm>
              <a:prstGeom prst="rect">
                <a:avLst/>
              </a:prstGeom>
              <a:solidFill>
                <a:srgbClr val="99FFCC"/>
              </a:solidFill>
              <a:ln w="9525">
                <a:noFill/>
                <a:miter lim="800000"/>
                <a:headEnd/>
                <a:tailEnd/>
              </a:ln>
            </p:spPr>
            <p:txBody>
              <a:bodyPr anchor="ctr"/>
              <a:lstStyle/>
              <a:p>
                <a:r>
                  <a:rPr lang="en-CA" sz="900">
                    <a:solidFill>
                      <a:schemeClr val="tx1"/>
                    </a:solidFill>
                  </a:rPr>
                  <a:t>Natural resource assets, closing balance</a:t>
                </a:r>
              </a:p>
            </p:txBody>
          </p:sp>
          <p:sp>
            <p:nvSpPr>
              <p:cNvPr id="12332" name="Rectangle 45"/>
              <p:cNvSpPr>
                <a:spLocks noChangeArrowheads="1"/>
              </p:cNvSpPr>
              <p:nvPr/>
            </p:nvSpPr>
            <p:spPr bwMode="auto">
              <a:xfrm>
                <a:off x="2834" y="3793"/>
                <a:ext cx="1724" cy="317"/>
              </a:xfrm>
              <a:prstGeom prst="rect">
                <a:avLst/>
              </a:prstGeom>
              <a:noFill/>
              <a:ln w="28575" algn="ctr">
                <a:solidFill>
                  <a:schemeClr val="tx1"/>
                </a:solidFill>
                <a:miter lim="800000"/>
                <a:headEnd/>
                <a:tailEnd/>
              </a:ln>
            </p:spPr>
            <p:txBody>
              <a:bodyPr wrap="none" anchor="ctr"/>
              <a:lstStyle/>
              <a:p>
                <a:endParaRPr lang="en-US" sz="900">
                  <a:solidFill>
                    <a:schemeClr val="tx1"/>
                  </a:solidFill>
                </a:endParaRPr>
              </a:p>
            </p:txBody>
          </p:sp>
        </p:grpSp>
        <p:grpSp>
          <p:nvGrpSpPr>
            <p:cNvPr id="12298" name="Group 46"/>
            <p:cNvGrpSpPr>
              <a:grpSpLocks/>
            </p:cNvGrpSpPr>
            <p:nvPr/>
          </p:nvGrpSpPr>
          <p:grpSpPr bwMode="auto">
            <a:xfrm>
              <a:off x="793" y="2296"/>
              <a:ext cx="862" cy="454"/>
              <a:chOff x="793" y="2296"/>
              <a:chExt cx="862" cy="454"/>
            </a:xfrm>
          </p:grpSpPr>
          <p:sp>
            <p:nvSpPr>
              <p:cNvPr id="12314" name="Rectangle 47"/>
              <p:cNvSpPr>
                <a:spLocks noChangeArrowheads="1"/>
              </p:cNvSpPr>
              <p:nvPr/>
            </p:nvSpPr>
            <p:spPr bwMode="auto">
              <a:xfrm>
                <a:off x="793" y="2296"/>
                <a:ext cx="862" cy="227"/>
              </a:xfrm>
              <a:prstGeom prst="rect">
                <a:avLst/>
              </a:prstGeom>
              <a:solidFill>
                <a:srgbClr val="99FFCC"/>
              </a:solidFill>
              <a:ln w="9525">
                <a:noFill/>
                <a:miter lim="800000"/>
                <a:headEnd/>
                <a:tailEnd/>
              </a:ln>
            </p:spPr>
            <p:txBody>
              <a:bodyPr anchor="ctr"/>
              <a:lstStyle/>
              <a:p>
                <a:r>
                  <a:rPr lang="en-CA" sz="900">
                    <a:solidFill>
                      <a:schemeClr val="tx1"/>
                    </a:solidFill>
                  </a:rPr>
                  <a:t>Resource production by industries</a:t>
                </a:r>
              </a:p>
            </p:txBody>
          </p:sp>
          <p:sp>
            <p:nvSpPr>
              <p:cNvPr id="12315" name="Rectangle 48"/>
              <p:cNvSpPr>
                <a:spLocks noChangeArrowheads="1"/>
              </p:cNvSpPr>
              <p:nvPr/>
            </p:nvSpPr>
            <p:spPr bwMode="auto">
              <a:xfrm>
                <a:off x="793" y="2523"/>
                <a:ext cx="862" cy="227"/>
              </a:xfrm>
              <a:prstGeom prst="rect">
                <a:avLst/>
              </a:prstGeom>
              <a:solidFill>
                <a:srgbClr val="99FFCC"/>
              </a:solidFill>
              <a:ln w="9525">
                <a:noFill/>
                <a:miter lim="800000"/>
                <a:headEnd/>
                <a:tailEnd/>
              </a:ln>
            </p:spPr>
            <p:txBody>
              <a:bodyPr anchor="ctr"/>
              <a:lstStyle/>
              <a:p>
                <a:r>
                  <a:rPr lang="en-CA" sz="900">
                    <a:solidFill>
                      <a:schemeClr val="tx1"/>
                    </a:solidFill>
                  </a:rPr>
                  <a:t>Resource use by industries</a:t>
                </a:r>
              </a:p>
            </p:txBody>
          </p:sp>
          <p:sp>
            <p:nvSpPr>
              <p:cNvPr id="12316" name="Rectangle 49"/>
              <p:cNvSpPr>
                <a:spLocks noChangeArrowheads="1"/>
              </p:cNvSpPr>
              <p:nvPr/>
            </p:nvSpPr>
            <p:spPr bwMode="auto">
              <a:xfrm>
                <a:off x="793" y="2296"/>
                <a:ext cx="862" cy="454"/>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17" name="Line 50"/>
              <p:cNvSpPr>
                <a:spLocks noChangeShapeType="1"/>
              </p:cNvSpPr>
              <p:nvPr/>
            </p:nvSpPr>
            <p:spPr bwMode="auto">
              <a:xfrm>
                <a:off x="793" y="2523"/>
                <a:ext cx="817" cy="0"/>
              </a:xfrm>
              <a:prstGeom prst="line">
                <a:avLst/>
              </a:prstGeom>
              <a:noFill/>
              <a:ln w="9525">
                <a:solidFill>
                  <a:srgbClr val="00CC66"/>
                </a:solidFill>
                <a:prstDash val="dash"/>
                <a:round/>
                <a:headEnd/>
                <a:tailEnd/>
              </a:ln>
            </p:spPr>
            <p:txBody>
              <a:bodyPr wrap="none" anchor="ctr"/>
              <a:lstStyle/>
              <a:p>
                <a:endParaRPr lang="en-CA"/>
              </a:p>
            </p:txBody>
          </p:sp>
        </p:grpSp>
        <p:grpSp>
          <p:nvGrpSpPr>
            <p:cNvPr id="12299" name="Group 51"/>
            <p:cNvGrpSpPr>
              <a:grpSpLocks/>
            </p:cNvGrpSpPr>
            <p:nvPr/>
          </p:nvGrpSpPr>
          <p:grpSpPr bwMode="auto">
            <a:xfrm>
              <a:off x="1791" y="2296"/>
              <a:ext cx="863" cy="454"/>
              <a:chOff x="1791" y="2296"/>
              <a:chExt cx="863" cy="454"/>
            </a:xfrm>
          </p:grpSpPr>
          <p:sp>
            <p:nvSpPr>
              <p:cNvPr id="12310" name="Rectangle 52"/>
              <p:cNvSpPr>
                <a:spLocks noChangeArrowheads="1"/>
              </p:cNvSpPr>
              <p:nvPr/>
            </p:nvSpPr>
            <p:spPr bwMode="auto">
              <a:xfrm>
                <a:off x="1791" y="2296"/>
                <a:ext cx="862" cy="227"/>
              </a:xfrm>
              <a:prstGeom prst="rect">
                <a:avLst/>
              </a:prstGeom>
              <a:solidFill>
                <a:srgbClr val="99FFCC"/>
              </a:solidFill>
              <a:ln w="9525">
                <a:noFill/>
                <a:miter lim="800000"/>
                <a:headEnd/>
                <a:tailEnd/>
              </a:ln>
            </p:spPr>
            <p:txBody>
              <a:bodyPr anchor="ctr"/>
              <a:lstStyle/>
              <a:p>
                <a:r>
                  <a:rPr lang="en-CA" sz="900">
                    <a:solidFill>
                      <a:schemeClr val="tx1"/>
                    </a:solidFill>
                  </a:rPr>
                  <a:t>Resource production by households/gov’t</a:t>
                </a:r>
              </a:p>
            </p:txBody>
          </p:sp>
          <p:sp>
            <p:nvSpPr>
              <p:cNvPr id="12311" name="Rectangle 53"/>
              <p:cNvSpPr>
                <a:spLocks noChangeArrowheads="1"/>
              </p:cNvSpPr>
              <p:nvPr/>
            </p:nvSpPr>
            <p:spPr bwMode="auto">
              <a:xfrm>
                <a:off x="1791" y="2523"/>
                <a:ext cx="862" cy="227"/>
              </a:xfrm>
              <a:prstGeom prst="rect">
                <a:avLst/>
              </a:prstGeom>
              <a:solidFill>
                <a:srgbClr val="99FFCC"/>
              </a:solidFill>
              <a:ln w="9525">
                <a:noFill/>
                <a:miter lim="800000"/>
                <a:headEnd/>
                <a:tailEnd/>
              </a:ln>
            </p:spPr>
            <p:txBody>
              <a:bodyPr anchor="ctr"/>
              <a:lstStyle/>
              <a:p>
                <a:r>
                  <a:rPr lang="en-CA" sz="900">
                    <a:solidFill>
                      <a:schemeClr val="tx1"/>
                    </a:solidFill>
                  </a:rPr>
                  <a:t>Resource use by households/gov’t</a:t>
                </a:r>
              </a:p>
            </p:txBody>
          </p:sp>
          <p:sp>
            <p:nvSpPr>
              <p:cNvPr id="12312" name="Rectangle 54"/>
              <p:cNvSpPr>
                <a:spLocks noChangeArrowheads="1"/>
              </p:cNvSpPr>
              <p:nvPr/>
            </p:nvSpPr>
            <p:spPr bwMode="auto">
              <a:xfrm>
                <a:off x="1791" y="2296"/>
                <a:ext cx="862" cy="454"/>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13" name="Line 55"/>
              <p:cNvSpPr>
                <a:spLocks noChangeShapeType="1"/>
              </p:cNvSpPr>
              <p:nvPr/>
            </p:nvSpPr>
            <p:spPr bwMode="auto">
              <a:xfrm>
                <a:off x="1837" y="2523"/>
                <a:ext cx="817" cy="0"/>
              </a:xfrm>
              <a:prstGeom prst="line">
                <a:avLst/>
              </a:prstGeom>
              <a:noFill/>
              <a:ln w="9525">
                <a:solidFill>
                  <a:srgbClr val="00CC66"/>
                </a:solidFill>
                <a:prstDash val="dash"/>
                <a:round/>
                <a:headEnd/>
                <a:tailEnd/>
              </a:ln>
            </p:spPr>
            <p:txBody>
              <a:bodyPr wrap="none" anchor="ctr"/>
              <a:lstStyle/>
              <a:p>
                <a:endParaRPr lang="en-CA"/>
              </a:p>
            </p:txBody>
          </p:sp>
        </p:grpSp>
        <p:grpSp>
          <p:nvGrpSpPr>
            <p:cNvPr id="12300" name="Group 56"/>
            <p:cNvGrpSpPr>
              <a:grpSpLocks/>
            </p:cNvGrpSpPr>
            <p:nvPr/>
          </p:nvGrpSpPr>
          <p:grpSpPr bwMode="auto">
            <a:xfrm>
              <a:off x="793" y="2886"/>
              <a:ext cx="863" cy="454"/>
              <a:chOff x="793" y="2886"/>
              <a:chExt cx="863" cy="454"/>
            </a:xfrm>
          </p:grpSpPr>
          <p:sp>
            <p:nvSpPr>
              <p:cNvPr id="12306" name="Rectangle 57"/>
              <p:cNvSpPr>
                <a:spLocks noChangeArrowheads="1"/>
              </p:cNvSpPr>
              <p:nvPr/>
            </p:nvSpPr>
            <p:spPr bwMode="auto">
              <a:xfrm>
                <a:off x="793" y="2886"/>
                <a:ext cx="862" cy="227"/>
              </a:xfrm>
              <a:prstGeom prst="rect">
                <a:avLst/>
              </a:prstGeom>
              <a:solidFill>
                <a:srgbClr val="99FFCC"/>
              </a:solidFill>
              <a:ln w="9525">
                <a:noFill/>
                <a:miter lim="800000"/>
                <a:headEnd/>
                <a:tailEnd/>
              </a:ln>
            </p:spPr>
            <p:txBody>
              <a:bodyPr anchor="ctr"/>
              <a:lstStyle/>
              <a:p>
                <a:r>
                  <a:rPr lang="en-CA" sz="900">
                    <a:solidFill>
                      <a:schemeClr val="tx1"/>
                    </a:solidFill>
                  </a:rPr>
                  <a:t>Waste consumption by industries</a:t>
                </a:r>
              </a:p>
            </p:txBody>
          </p:sp>
          <p:sp>
            <p:nvSpPr>
              <p:cNvPr id="12307" name="Rectangle 58"/>
              <p:cNvSpPr>
                <a:spLocks noChangeArrowheads="1"/>
              </p:cNvSpPr>
              <p:nvPr/>
            </p:nvSpPr>
            <p:spPr bwMode="auto">
              <a:xfrm>
                <a:off x="793" y="3113"/>
                <a:ext cx="862" cy="227"/>
              </a:xfrm>
              <a:prstGeom prst="rect">
                <a:avLst/>
              </a:prstGeom>
              <a:solidFill>
                <a:srgbClr val="99FFCC"/>
              </a:solidFill>
              <a:ln w="9525">
                <a:noFill/>
                <a:miter lim="800000"/>
                <a:headEnd/>
                <a:tailEnd/>
              </a:ln>
            </p:spPr>
            <p:txBody>
              <a:bodyPr anchor="ctr"/>
              <a:lstStyle/>
              <a:p>
                <a:r>
                  <a:rPr lang="en-CA" sz="900">
                    <a:solidFill>
                      <a:schemeClr val="tx1"/>
                    </a:solidFill>
                  </a:rPr>
                  <a:t>Waste output by industries</a:t>
                </a:r>
              </a:p>
            </p:txBody>
          </p:sp>
          <p:sp>
            <p:nvSpPr>
              <p:cNvPr id="12308" name="Rectangle 59"/>
              <p:cNvSpPr>
                <a:spLocks noChangeArrowheads="1"/>
              </p:cNvSpPr>
              <p:nvPr/>
            </p:nvSpPr>
            <p:spPr bwMode="auto">
              <a:xfrm>
                <a:off x="793" y="2886"/>
                <a:ext cx="862" cy="454"/>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09" name="Line 60"/>
              <p:cNvSpPr>
                <a:spLocks noChangeShapeType="1"/>
              </p:cNvSpPr>
              <p:nvPr/>
            </p:nvSpPr>
            <p:spPr bwMode="auto">
              <a:xfrm>
                <a:off x="839" y="3113"/>
                <a:ext cx="817" cy="0"/>
              </a:xfrm>
              <a:prstGeom prst="line">
                <a:avLst/>
              </a:prstGeom>
              <a:noFill/>
              <a:ln w="9525">
                <a:solidFill>
                  <a:srgbClr val="00CC66"/>
                </a:solidFill>
                <a:prstDash val="dash"/>
                <a:round/>
                <a:headEnd/>
                <a:tailEnd/>
              </a:ln>
            </p:spPr>
            <p:txBody>
              <a:bodyPr wrap="none" anchor="ctr"/>
              <a:lstStyle/>
              <a:p>
                <a:endParaRPr lang="en-CA"/>
              </a:p>
            </p:txBody>
          </p:sp>
        </p:grpSp>
        <p:grpSp>
          <p:nvGrpSpPr>
            <p:cNvPr id="12301" name="Group 61"/>
            <p:cNvGrpSpPr>
              <a:grpSpLocks/>
            </p:cNvGrpSpPr>
            <p:nvPr/>
          </p:nvGrpSpPr>
          <p:grpSpPr bwMode="auto">
            <a:xfrm>
              <a:off x="1791" y="2886"/>
              <a:ext cx="863" cy="454"/>
              <a:chOff x="1791" y="2886"/>
              <a:chExt cx="863" cy="454"/>
            </a:xfrm>
          </p:grpSpPr>
          <p:sp>
            <p:nvSpPr>
              <p:cNvPr id="12302" name="Rectangle 62"/>
              <p:cNvSpPr>
                <a:spLocks noChangeArrowheads="1"/>
              </p:cNvSpPr>
              <p:nvPr/>
            </p:nvSpPr>
            <p:spPr bwMode="auto">
              <a:xfrm>
                <a:off x="1791" y="3113"/>
                <a:ext cx="862" cy="227"/>
              </a:xfrm>
              <a:prstGeom prst="rect">
                <a:avLst/>
              </a:prstGeom>
              <a:solidFill>
                <a:srgbClr val="99FFCC"/>
              </a:solidFill>
              <a:ln w="9525">
                <a:noFill/>
                <a:miter lim="800000"/>
                <a:headEnd/>
                <a:tailEnd/>
              </a:ln>
            </p:spPr>
            <p:txBody>
              <a:bodyPr anchor="ctr"/>
              <a:lstStyle/>
              <a:p>
                <a:r>
                  <a:rPr lang="en-CA" sz="900">
                    <a:solidFill>
                      <a:schemeClr val="tx1"/>
                    </a:solidFill>
                  </a:rPr>
                  <a:t>Waste output by households/gov’t</a:t>
                </a:r>
              </a:p>
            </p:txBody>
          </p:sp>
          <p:sp>
            <p:nvSpPr>
              <p:cNvPr id="12303" name="Rectangle 63"/>
              <p:cNvSpPr>
                <a:spLocks noChangeArrowheads="1"/>
              </p:cNvSpPr>
              <p:nvPr/>
            </p:nvSpPr>
            <p:spPr bwMode="auto">
              <a:xfrm>
                <a:off x="1791" y="2886"/>
                <a:ext cx="862" cy="227"/>
              </a:xfrm>
              <a:prstGeom prst="rect">
                <a:avLst/>
              </a:prstGeom>
              <a:solidFill>
                <a:srgbClr val="99FFCC"/>
              </a:solidFill>
              <a:ln w="9525">
                <a:noFill/>
                <a:miter lim="800000"/>
                <a:headEnd/>
                <a:tailEnd/>
              </a:ln>
            </p:spPr>
            <p:txBody>
              <a:bodyPr anchor="ctr"/>
              <a:lstStyle/>
              <a:p>
                <a:r>
                  <a:rPr lang="en-CA" sz="900">
                    <a:solidFill>
                      <a:schemeClr val="tx1"/>
                    </a:solidFill>
                  </a:rPr>
                  <a:t>Waste consumption by households/gov’t</a:t>
                </a:r>
              </a:p>
            </p:txBody>
          </p:sp>
          <p:sp>
            <p:nvSpPr>
              <p:cNvPr id="12304" name="Rectangle 64"/>
              <p:cNvSpPr>
                <a:spLocks noChangeArrowheads="1"/>
              </p:cNvSpPr>
              <p:nvPr/>
            </p:nvSpPr>
            <p:spPr bwMode="auto">
              <a:xfrm>
                <a:off x="1791" y="2886"/>
                <a:ext cx="862" cy="454"/>
              </a:xfrm>
              <a:prstGeom prst="rect">
                <a:avLst/>
              </a:prstGeom>
              <a:noFill/>
              <a:ln w="38100" cmpd="dbl" algn="ctr">
                <a:solidFill>
                  <a:schemeClr val="accent2"/>
                </a:solidFill>
                <a:miter lim="800000"/>
                <a:headEnd/>
                <a:tailEnd/>
              </a:ln>
            </p:spPr>
            <p:txBody>
              <a:bodyPr wrap="none" anchor="ctr"/>
              <a:lstStyle/>
              <a:p>
                <a:endParaRPr lang="en-US" sz="900">
                  <a:solidFill>
                    <a:schemeClr val="tx1"/>
                  </a:solidFill>
                </a:endParaRPr>
              </a:p>
            </p:txBody>
          </p:sp>
          <p:sp>
            <p:nvSpPr>
              <p:cNvPr id="12305" name="Line 65"/>
              <p:cNvSpPr>
                <a:spLocks noChangeShapeType="1"/>
              </p:cNvSpPr>
              <p:nvPr/>
            </p:nvSpPr>
            <p:spPr bwMode="auto">
              <a:xfrm>
                <a:off x="1837" y="3113"/>
                <a:ext cx="817" cy="0"/>
              </a:xfrm>
              <a:prstGeom prst="line">
                <a:avLst/>
              </a:prstGeom>
              <a:noFill/>
              <a:ln w="9525">
                <a:solidFill>
                  <a:srgbClr val="00CC66"/>
                </a:solidFill>
                <a:prstDash val="dash"/>
                <a:round/>
                <a:headEnd/>
                <a:tailEnd/>
              </a:ln>
            </p:spPr>
            <p:txBody>
              <a:bodyPr wrap="none" anchor="ctr"/>
              <a:lstStyle/>
              <a:p>
                <a:endParaRPr lang="en-CA"/>
              </a:p>
            </p:txBody>
          </p:sp>
        </p:grpSp>
      </p:grpSp>
      <p:sp>
        <p:nvSpPr>
          <p:cNvPr id="12294" name="Rectangle 2"/>
          <p:cNvSpPr>
            <a:spLocks noGrp="1" noChangeArrowheads="1"/>
          </p:cNvSpPr>
          <p:nvPr>
            <p:ph type="title"/>
          </p:nvPr>
        </p:nvSpPr>
        <p:spPr bwMode="auto">
          <a:xfrm>
            <a:off x="323850" y="620713"/>
            <a:ext cx="8569325"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b="1" dirty="0" smtClean="0">
                <a:solidFill>
                  <a:srgbClr val="003366"/>
                </a:solidFill>
              </a:rPr>
              <a:t>SEEA view</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AC68EC08-850D-4B29-878F-3CECE9BCA479}" type="datetime1">
              <a:rPr lang="en-CA" smtClean="0"/>
              <a:pPr/>
              <a:t>31/01/2014</a:t>
            </a:fld>
            <a:endParaRPr lang="en-CA" smtClean="0"/>
          </a:p>
        </p:txBody>
      </p:sp>
      <p:sp>
        <p:nvSpPr>
          <p:cNvPr id="14339" name="Footer Placeholder 4"/>
          <p:cNvSpPr>
            <a:spLocks noGrp="1"/>
          </p:cNvSpPr>
          <p:nvPr>
            <p:ph type="ftr" sz="quarter" idx="11"/>
          </p:nvPr>
        </p:nvSpPr>
        <p:spPr>
          <a:xfrm>
            <a:off x="2843213" y="6381750"/>
            <a:ext cx="2895600" cy="476250"/>
          </a:xfrm>
          <a:noFill/>
        </p:spPr>
        <p:txBody>
          <a:bodyPr/>
          <a:lstStyle/>
          <a:p>
            <a:r>
              <a:rPr lang="en-CA" smtClean="0"/>
              <a:t>Statistics Canada • Statistique Canada</a:t>
            </a:r>
          </a:p>
        </p:txBody>
      </p:sp>
      <p:sp>
        <p:nvSpPr>
          <p:cNvPr id="14340" name="Slide Number Placeholder 5"/>
          <p:cNvSpPr>
            <a:spLocks noGrp="1"/>
          </p:cNvSpPr>
          <p:nvPr>
            <p:ph type="sldNum" sz="quarter" idx="12"/>
          </p:nvPr>
        </p:nvSpPr>
        <p:spPr>
          <a:noFill/>
        </p:spPr>
        <p:txBody>
          <a:bodyPr/>
          <a:lstStyle/>
          <a:p>
            <a:fld id="{ADACB365-5EDF-43FD-AB67-7C6E624D972B}" type="slidenum">
              <a:rPr lang="en-CA" smtClean="0"/>
              <a:pPr/>
              <a:t>6</a:t>
            </a:fld>
            <a:endParaRPr lang="en-CA" smtClean="0"/>
          </a:p>
        </p:txBody>
      </p:sp>
      <p:sp>
        <p:nvSpPr>
          <p:cNvPr id="14341" name="Rectangle 2"/>
          <p:cNvSpPr>
            <a:spLocks noGrp="1" noChangeArrowheads="1"/>
          </p:cNvSpPr>
          <p:nvPr>
            <p:ph type="title"/>
          </p:nvPr>
        </p:nvSpPr>
        <p:spPr bwMode="auto">
          <a:xfrm>
            <a:off x="323850" y="549275"/>
            <a:ext cx="8218488"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2800" b="1" dirty="0" smtClean="0">
                <a:solidFill>
                  <a:srgbClr val="003366"/>
                </a:solidFill>
              </a:rPr>
              <a:t>Flow Accounting</a:t>
            </a:r>
          </a:p>
        </p:txBody>
      </p:sp>
      <p:pic>
        <p:nvPicPr>
          <p:cNvPr id="3074" name="Picture 2"/>
          <p:cNvPicPr>
            <a:picLocks noChangeAspect="1" noChangeArrowheads="1"/>
          </p:cNvPicPr>
          <p:nvPr/>
        </p:nvPicPr>
        <p:blipFill>
          <a:blip r:embed="rId3" cstate="print"/>
          <a:srcRect/>
          <a:stretch>
            <a:fillRect/>
          </a:stretch>
        </p:blipFill>
        <p:spPr bwMode="auto">
          <a:xfrm rot="5400000">
            <a:off x="1640471" y="-120190"/>
            <a:ext cx="5286996" cy="7632849"/>
          </a:xfrm>
          <a:prstGeom prst="rect">
            <a:avLst/>
          </a:prstGeom>
          <a:noFill/>
          <a:ln w="9525">
            <a:noFill/>
            <a:miter lim="800000"/>
            <a:headEnd/>
            <a:tailEnd/>
          </a:ln>
        </p:spPr>
      </p:pic>
      <p:sp>
        <p:nvSpPr>
          <p:cNvPr id="8" name="Rectangle 7"/>
          <p:cNvSpPr/>
          <p:nvPr/>
        </p:nvSpPr>
        <p:spPr bwMode="auto">
          <a:xfrm>
            <a:off x="611560" y="2636912"/>
            <a:ext cx="5472608" cy="288032"/>
          </a:xfrm>
          <a:prstGeom prst="rect">
            <a:avLst/>
          </a:prstGeom>
          <a:solidFill>
            <a:srgbClr val="F4FE72">
              <a:alpha val="16863"/>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FF0000"/>
              </a:solidFill>
              <a:effectLst/>
              <a:latin typeface="Arial" charset="0"/>
            </a:endParaRPr>
          </a:p>
        </p:txBody>
      </p:sp>
      <p:sp>
        <p:nvSpPr>
          <p:cNvPr id="9" name="Rectangle 8"/>
          <p:cNvSpPr/>
          <p:nvPr/>
        </p:nvSpPr>
        <p:spPr bwMode="auto">
          <a:xfrm>
            <a:off x="611560" y="4437112"/>
            <a:ext cx="5472608" cy="288032"/>
          </a:xfrm>
          <a:prstGeom prst="rect">
            <a:avLst/>
          </a:prstGeom>
          <a:solidFill>
            <a:srgbClr val="F4FE72">
              <a:alpha val="16863"/>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FF0000"/>
              </a:solidFill>
              <a:effectLst/>
              <a:latin typeface="Arial" charset="0"/>
            </a:endParaRPr>
          </a:p>
        </p:txBody>
      </p:sp>
      <p:sp>
        <p:nvSpPr>
          <p:cNvPr id="10" name="Down Arrow 9"/>
          <p:cNvSpPr/>
          <p:nvPr/>
        </p:nvSpPr>
        <p:spPr bwMode="auto">
          <a:xfrm>
            <a:off x="6444208" y="1196752"/>
            <a:ext cx="576064" cy="50405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FF0000"/>
              </a:solidFill>
              <a:effectLst/>
              <a:latin typeface="Arial" charset="0"/>
            </a:endParaRPr>
          </a:p>
        </p:txBody>
      </p:sp>
      <p:sp>
        <p:nvSpPr>
          <p:cNvPr id="11" name="TextBox 10"/>
          <p:cNvSpPr txBox="1"/>
          <p:nvPr/>
        </p:nvSpPr>
        <p:spPr>
          <a:xfrm>
            <a:off x="212407" y="6237312"/>
            <a:ext cx="8392041" cy="461665"/>
          </a:xfrm>
          <a:prstGeom prst="rect">
            <a:avLst/>
          </a:prstGeom>
          <a:noFill/>
        </p:spPr>
        <p:txBody>
          <a:bodyPr wrap="none" rtlCol="0">
            <a:spAutoFit/>
          </a:bodyPr>
          <a:lstStyle/>
          <a:p>
            <a:r>
              <a:rPr lang="en-CA" sz="800" dirty="0" smtClean="0">
                <a:solidFill>
                  <a:srgbClr val="3677D3"/>
                </a:solidFill>
              </a:rPr>
              <a:t>United Nations, 2012, System </a:t>
            </a:r>
            <a:r>
              <a:rPr lang="en-CA" sz="800" i="1" dirty="0" smtClean="0">
                <a:solidFill>
                  <a:srgbClr val="3677D3"/>
                </a:solidFill>
              </a:rPr>
              <a:t>of Environmental-Economic Accounting: Central Framework (white cover draft)</a:t>
            </a:r>
            <a:r>
              <a:rPr lang="en-CA" sz="800" dirty="0" smtClean="0">
                <a:solidFill>
                  <a:srgbClr val="3677D3"/>
                </a:solidFill>
              </a:rPr>
              <a:t>, New York. </a:t>
            </a:r>
            <a:r>
              <a:rPr lang="en-CA" sz="800" u="sng" dirty="0" smtClean="0">
                <a:solidFill>
                  <a:srgbClr val="3677D3"/>
                </a:solidFill>
                <a:hlinkClick r:id="rId4"/>
              </a:rPr>
              <a:t>http://unstats.un.org/unsd/envaccounting/White_cover.pdf</a:t>
            </a:r>
            <a:r>
              <a:rPr lang="en-CA" sz="800" dirty="0" smtClean="0">
                <a:solidFill>
                  <a:srgbClr val="3677D3"/>
                </a:solidFill>
              </a:rPr>
              <a:t> </a:t>
            </a:r>
          </a:p>
          <a:p>
            <a:endParaRPr lang="en-CA" sz="800" dirty="0" smtClean="0">
              <a:solidFill>
                <a:srgbClr val="3677D3"/>
              </a:solidFill>
            </a:endParaRPr>
          </a:p>
          <a:p>
            <a:endParaRPr lang="en-CA" sz="800" dirty="0">
              <a:solidFill>
                <a:srgbClr val="3677D3"/>
              </a:solidFill>
            </a:endParaRPr>
          </a:p>
        </p:txBody>
      </p:sp>
      <p:sp>
        <p:nvSpPr>
          <p:cNvPr id="12" name="Rectangle 11"/>
          <p:cNvSpPr/>
          <p:nvPr/>
        </p:nvSpPr>
        <p:spPr bwMode="auto">
          <a:xfrm>
            <a:off x="7380312" y="2636912"/>
            <a:ext cx="648072" cy="288032"/>
          </a:xfrm>
          <a:prstGeom prst="rect">
            <a:avLst/>
          </a:prstGeom>
          <a:solidFill>
            <a:srgbClr val="F4FE72">
              <a:alpha val="16863"/>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FF0000"/>
              </a:solidFill>
              <a:effectLst/>
              <a:latin typeface="Arial" charset="0"/>
            </a:endParaRPr>
          </a:p>
        </p:txBody>
      </p:sp>
      <p:sp>
        <p:nvSpPr>
          <p:cNvPr id="13" name="Rectangle 12"/>
          <p:cNvSpPr/>
          <p:nvPr/>
        </p:nvSpPr>
        <p:spPr bwMode="auto">
          <a:xfrm>
            <a:off x="7380312" y="4437112"/>
            <a:ext cx="648072" cy="288032"/>
          </a:xfrm>
          <a:prstGeom prst="rect">
            <a:avLst/>
          </a:prstGeom>
          <a:solidFill>
            <a:srgbClr val="F4FE72">
              <a:alpha val="16863"/>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FF0000"/>
              </a:solidFill>
              <a:effectLst/>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31/01/2014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7</a:t>
            </a:fld>
            <a:endParaRPr lang="en-CA"/>
          </a:p>
        </p:txBody>
      </p:sp>
      <p:pic>
        <p:nvPicPr>
          <p:cNvPr id="55298" name="Picture 2"/>
          <p:cNvPicPr>
            <a:picLocks noChangeAspect="1" noChangeArrowheads="1"/>
          </p:cNvPicPr>
          <p:nvPr/>
        </p:nvPicPr>
        <p:blipFill>
          <a:blip r:embed="rId2" cstate="print"/>
          <a:srcRect t="7774" r="810" b="2828"/>
          <a:stretch>
            <a:fillRect/>
          </a:stretch>
        </p:blipFill>
        <p:spPr bwMode="auto">
          <a:xfrm>
            <a:off x="611560" y="1539479"/>
            <a:ext cx="7956376" cy="4481809"/>
          </a:xfrm>
          <a:prstGeom prst="rect">
            <a:avLst/>
          </a:prstGeom>
          <a:noFill/>
          <a:ln w="9525">
            <a:noFill/>
            <a:miter lim="800000"/>
            <a:headEnd/>
            <a:tailEnd/>
          </a:ln>
        </p:spPr>
      </p:pic>
      <p:sp>
        <p:nvSpPr>
          <p:cNvPr id="7" name="Rectangle 2"/>
          <p:cNvSpPr>
            <a:spLocks noGrp="1" noChangeArrowheads="1"/>
          </p:cNvSpPr>
          <p:nvPr>
            <p:ph type="title"/>
          </p:nvPr>
        </p:nvSpPr>
        <p:spPr bwMode="auto">
          <a:xfrm>
            <a:off x="323850" y="629568"/>
            <a:ext cx="8218488"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2800" b="1" dirty="0" smtClean="0">
                <a:solidFill>
                  <a:srgbClr val="003366"/>
                </a:solidFill>
              </a:rPr>
              <a:t>Energy Flow Accounting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31/01/2014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8</a:t>
            </a:fld>
            <a:endParaRPr lang="en-CA"/>
          </a:p>
        </p:txBody>
      </p:sp>
      <p:pic>
        <p:nvPicPr>
          <p:cNvPr id="7" name="Picture 2"/>
          <p:cNvPicPr>
            <a:picLocks noChangeAspect="1" noChangeArrowheads="1"/>
          </p:cNvPicPr>
          <p:nvPr/>
        </p:nvPicPr>
        <p:blipFill>
          <a:blip r:embed="rId2" cstate="print"/>
          <a:srcRect/>
          <a:stretch>
            <a:fillRect/>
          </a:stretch>
        </p:blipFill>
        <p:spPr bwMode="auto">
          <a:xfrm>
            <a:off x="814388" y="1462683"/>
            <a:ext cx="7513637" cy="4846637"/>
          </a:xfrm>
          <a:prstGeom prst="rect">
            <a:avLst/>
          </a:prstGeom>
          <a:noFill/>
          <a:ln w="9525">
            <a:noFill/>
            <a:miter lim="800000"/>
            <a:headEnd/>
            <a:tailEnd/>
          </a:ln>
          <a:effectLst/>
        </p:spPr>
      </p:pic>
      <p:sp>
        <p:nvSpPr>
          <p:cNvPr id="8" name="Rectangle 2"/>
          <p:cNvSpPr>
            <a:spLocks noGrp="1" noChangeArrowheads="1"/>
          </p:cNvSpPr>
          <p:nvPr>
            <p:ph type="title"/>
          </p:nvPr>
        </p:nvSpPr>
        <p:spPr bwMode="auto">
          <a:xfrm>
            <a:off x="323850" y="629568"/>
            <a:ext cx="8218488"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2800" b="1" dirty="0" smtClean="0">
                <a:solidFill>
                  <a:srgbClr val="003366"/>
                </a:solidFill>
              </a:rPr>
              <a:t>Residuals Flow Accounting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CB6147B-A11E-4E11-B417-8BE79F88A807}" type="datetime1">
              <a:rPr lang="en-CA" smtClean="0"/>
              <a:pPr>
                <a:defRPr/>
              </a:pPr>
              <a:t>31/01/2014</a:t>
            </a:fld>
            <a:endParaRPr lang="en-CA"/>
          </a:p>
        </p:txBody>
      </p:sp>
      <p:sp>
        <p:nvSpPr>
          <p:cNvPr id="5" name="Footer Placeholder 4"/>
          <p:cNvSpPr>
            <a:spLocks noGrp="1"/>
          </p:cNvSpPr>
          <p:nvPr>
            <p:ph type="ftr" sz="quarter" idx="11"/>
          </p:nvPr>
        </p:nvSpPr>
        <p:spPr/>
        <p:txBody>
          <a:bodyPr/>
          <a:lstStyle/>
          <a:p>
            <a:pPr>
              <a:defRPr/>
            </a:pPr>
            <a:r>
              <a:rPr lang="en-CA" smtClean="0"/>
              <a:t>Statistics Canada • Statistique Canada</a:t>
            </a:r>
            <a:endParaRPr lang="en-CA"/>
          </a:p>
        </p:txBody>
      </p:sp>
      <p:sp>
        <p:nvSpPr>
          <p:cNvPr id="6" name="Slide Number Placeholder 5"/>
          <p:cNvSpPr>
            <a:spLocks noGrp="1"/>
          </p:cNvSpPr>
          <p:nvPr>
            <p:ph type="sldNum" sz="quarter" idx="12"/>
          </p:nvPr>
        </p:nvSpPr>
        <p:spPr/>
        <p:txBody>
          <a:bodyPr/>
          <a:lstStyle/>
          <a:p>
            <a:pPr>
              <a:defRPr/>
            </a:pPr>
            <a:fld id="{4ECF0955-D2C8-47D1-A812-A014566E4757}" type="slidenum">
              <a:rPr lang="en-CA" smtClean="0"/>
              <a:pPr>
                <a:defRPr/>
              </a:pPr>
              <a:t>9</a:t>
            </a:fld>
            <a:endParaRPr lang="en-CA"/>
          </a:p>
        </p:txBody>
      </p:sp>
      <p:pic>
        <p:nvPicPr>
          <p:cNvPr id="2050" name="Picture 2"/>
          <p:cNvPicPr>
            <a:picLocks noChangeAspect="1" noChangeArrowheads="1"/>
          </p:cNvPicPr>
          <p:nvPr/>
        </p:nvPicPr>
        <p:blipFill>
          <a:blip r:embed="rId2" cstate="print"/>
          <a:srcRect/>
          <a:stretch>
            <a:fillRect/>
          </a:stretch>
        </p:blipFill>
        <p:spPr bwMode="auto">
          <a:xfrm>
            <a:off x="432048" y="1772816"/>
            <a:ext cx="8244408" cy="4021662"/>
          </a:xfrm>
          <a:prstGeom prst="rect">
            <a:avLst/>
          </a:prstGeom>
          <a:noFill/>
          <a:ln w="9525">
            <a:noFill/>
            <a:miter lim="800000"/>
            <a:headEnd/>
            <a:tailEnd/>
          </a:ln>
        </p:spPr>
      </p:pic>
      <p:sp>
        <p:nvSpPr>
          <p:cNvPr id="8" name="Rectangle 2"/>
          <p:cNvSpPr>
            <a:spLocks noGrp="1" noChangeArrowheads="1"/>
          </p:cNvSpPr>
          <p:nvPr>
            <p:ph type="title"/>
          </p:nvPr>
        </p:nvSpPr>
        <p:spPr bwMode="auto">
          <a:xfrm>
            <a:off x="323850" y="549275"/>
            <a:ext cx="8218488" cy="711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2800" b="1" dirty="0" smtClean="0">
                <a:solidFill>
                  <a:srgbClr val="003366"/>
                </a:solidFill>
              </a:rPr>
              <a:t>Asset </a:t>
            </a:r>
            <a:r>
              <a:rPr lang="en-CA" sz="2800" b="1" dirty="0" smtClean="0">
                <a:solidFill>
                  <a:srgbClr val="003366"/>
                </a:solidFill>
              </a:rPr>
              <a:t>Accounting</a:t>
            </a:r>
            <a:endParaRPr lang="en-CA" sz="2800" b="1" dirty="0" smtClean="0">
              <a:solidFill>
                <a:srgbClr val="003366"/>
              </a:solidFill>
            </a:endParaRPr>
          </a:p>
        </p:txBody>
      </p:sp>
      <p:sp>
        <p:nvSpPr>
          <p:cNvPr id="10" name="TextBox 9"/>
          <p:cNvSpPr txBox="1"/>
          <p:nvPr/>
        </p:nvSpPr>
        <p:spPr>
          <a:xfrm>
            <a:off x="212407" y="6093296"/>
            <a:ext cx="8392041" cy="461665"/>
          </a:xfrm>
          <a:prstGeom prst="rect">
            <a:avLst/>
          </a:prstGeom>
          <a:noFill/>
        </p:spPr>
        <p:txBody>
          <a:bodyPr wrap="none" rtlCol="0">
            <a:spAutoFit/>
          </a:bodyPr>
          <a:lstStyle/>
          <a:p>
            <a:r>
              <a:rPr lang="en-CA" sz="800" dirty="0" smtClean="0">
                <a:solidFill>
                  <a:srgbClr val="3677D3"/>
                </a:solidFill>
              </a:rPr>
              <a:t>United Nations, 2012, System </a:t>
            </a:r>
            <a:r>
              <a:rPr lang="en-CA" sz="800" i="1" dirty="0" smtClean="0">
                <a:solidFill>
                  <a:srgbClr val="3677D3"/>
                </a:solidFill>
              </a:rPr>
              <a:t>of Environmental-Economic Accounting: Central Framework (white cover draft)</a:t>
            </a:r>
            <a:r>
              <a:rPr lang="en-CA" sz="800" dirty="0" smtClean="0">
                <a:solidFill>
                  <a:srgbClr val="3677D3"/>
                </a:solidFill>
              </a:rPr>
              <a:t>, New York. </a:t>
            </a:r>
            <a:r>
              <a:rPr lang="en-CA" sz="800" u="sng" dirty="0" smtClean="0">
                <a:solidFill>
                  <a:srgbClr val="3677D3"/>
                </a:solidFill>
                <a:hlinkClick r:id="rId3"/>
              </a:rPr>
              <a:t>http://unstats.un.org/unsd/envaccounting/White_cover.pdf</a:t>
            </a:r>
            <a:r>
              <a:rPr lang="en-CA" sz="800" dirty="0" smtClean="0">
                <a:solidFill>
                  <a:srgbClr val="3677D3"/>
                </a:solidFill>
              </a:rPr>
              <a:t> </a:t>
            </a:r>
          </a:p>
          <a:p>
            <a:endParaRPr lang="en-CA" sz="800" dirty="0" smtClean="0">
              <a:solidFill>
                <a:srgbClr val="3677D3"/>
              </a:solidFill>
            </a:endParaRPr>
          </a:p>
          <a:p>
            <a:endParaRPr lang="en-CA" sz="800" dirty="0">
              <a:solidFill>
                <a:srgbClr val="3677D3"/>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rgbClr val="FF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DISS-DIFF-Eng Template</Template>
  <TotalTime>37748</TotalTime>
  <Words>782</Words>
  <Application>Microsoft Office PowerPoint</Application>
  <PresentationFormat>On-screen Show (4:3)</PresentationFormat>
  <Paragraphs>216</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Slide 1</vt:lpstr>
      <vt:lpstr>Integrating the Environment and the Economy at Statistics Canada</vt:lpstr>
      <vt:lpstr>The Economy</vt:lpstr>
      <vt:lpstr>SNA view</vt:lpstr>
      <vt:lpstr>SEEA view</vt:lpstr>
      <vt:lpstr>Flow Accounting</vt:lpstr>
      <vt:lpstr>Energy Flow Accounting</vt:lpstr>
      <vt:lpstr>Residuals Flow Accounting</vt:lpstr>
      <vt:lpstr>Asset Accounting</vt:lpstr>
      <vt:lpstr>Asset Accounting</vt:lpstr>
      <vt:lpstr>Canada’s Natural Resource Wealth</vt:lpstr>
      <vt:lpstr>Settlements and Dependable Agricultural Land, 2006 </vt:lpstr>
      <vt:lpstr>Measuring Ecosystem Goods and Services</vt:lpstr>
      <vt:lpstr>Slide 14</vt:lpstr>
      <vt:lpstr>Slide 15</vt:lpstr>
      <vt:lpstr>Accounting for Environmental Transactions</vt:lpstr>
      <vt:lpstr>Accounting for Environmental Transactions</vt:lpstr>
      <vt:lpstr>Slide 18</vt:lpstr>
      <vt:lpstr>Environment Accounts Product Catalogue</vt:lpstr>
      <vt:lpstr>Slide 20</vt:lpstr>
      <vt:lpstr>Slide 21</vt:lpstr>
    </vt:vector>
  </TitlesOfParts>
  <Company>STC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Joe St.Lawrence</cp:lastModifiedBy>
  <cp:revision>335</cp:revision>
  <dcterms:created xsi:type="dcterms:W3CDTF">2008-07-17T14:58:13Z</dcterms:created>
  <dcterms:modified xsi:type="dcterms:W3CDTF">2014-01-31T18:27:20Z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-1292247522</vt:i4>
  </property>
  <property fmtid="{D5CDD505-2E9C-101B-9397-08002B2CF9AE}" pid="3" name="_NewReviewCycle">
    <vt:lpwstr/>
  </property>
  <property fmtid="{D5CDD505-2E9C-101B-9397-08002B2CF9AE}" pid="4" name="_EmailSubject">
    <vt:lpwstr>FW: London Group Meeting Update: Draft minutes</vt:lpwstr>
  </property>
  <property fmtid="{D5CDD505-2E9C-101B-9397-08002B2CF9AE}" pid="5" name="_AuthorEmail">
    <vt:lpwstr>Joe.St.Lawrence@a.statcan.gc.ca</vt:lpwstr>
  </property>
  <property fmtid="{D5CDD505-2E9C-101B-9397-08002B2CF9AE}" pid="6" name="_AuthorEmailDisplayName">
    <vt:lpwstr>St. Lawrence, Joe - EASD/DCSE</vt:lpwstr>
  </property>
</Properties>
</file>